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FFD3"/>
    <a:srgbClr val="F6FF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377" autoAdjust="0"/>
  </p:normalViewPr>
  <p:slideViewPr>
    <p:cSldViewPr snapToGrid="0" snapToObjects="1">
      <p:cViewPr>
        <p:scale>
          <a:sx n="100" d="100"/>
          <a:sy n="100" d="100"/>
        </p:scale>
        <p:origin x="-856" y="-8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3A1C57-C7F4-6C45-82D4-DCFA62F958E0}" type="datetimeFigureOut">
              <a:rPr lang="en-US" smtClean="0"/>
              <a:t>3/5/13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5CCEDF-252E-B047-97DA-862B787FA023}" type="slidenum">
              <a:rPr lang="en-US" smtClean="0"/>
              <a:t>‹#›</a:t>
            </a:fld>
            <a:endParaRPr lang="en-US"/>
          </a:p>
        </p:txBody>
      </p:sp>
    </p:spTree>
    <p:extLst>
      <p:ext uri="{BB962C8B-B14F-4D97-AF65-F5344CB8AC3E}">
        <p14:creationId xmlns:p14="http://schemas.microsoft.com/office/powerpoint/2010/main" val="274322559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Oxymercuration</a:t>
            </a:r>
            <a:r>
              <a:rPr lang="en-US" dirty="0" smtClean="0"/>
              <a:t> (water solvent) and</a:t>
            </a:r>
            <a:r>
              <a:rPr lang="en-US" baseline="0" dirty="0" smtClean="0"/>
              <a:t> </a:t>
            </a:r>
            <a:r>
              <a:rPr lang="en-US" baseline="0" dirty="0" err="1" smtClean="0"/>
              <a:t>alkoxymercuration</a:t>
            </a:r>
            <a:r>
              <a:rPr lang="en-US" baseline="0" dirty="0" smtClean="0"/>
              <a:t> (alcohol solvent) allow for the eventual anti addition of water or alcohol across a double bond in the </a:t>
            </a:r>
            <a:r>
              <a:rPr lang="en-US" baseline="0" dirty="0" err="1" smtClean="0"/>
              <a:t>Markovnikov</a:t>
            </a:r>
            <a:r>
              <a:rPr lang="en-US" baseline="0" dirty="0" smtClean="0"/>
              <a:t> sense.  Unlike acid catalyzed addition of water (alcohol), the </a:t>
            </a:r>
            <a:r>
              <a:rPr lang="en-US" baseline="0" dirty="0" err="1" smtClean="0"/>
              <a:t>mercuration</a:t>
            </a:r>
            <a:r>
              <a:rPr lang="en-US" baseline="0" dirty="0" smtClean="0"/>
              <a:t> procedure allows for </a:t>
            </a:r>
            <a:r>
              <a:rPr lang="en-US" baseline="0" dirty="0" err="1" smtClean="0"/>
              <a:t>stereocontrol</a:t>
            </a:r>
            <a:r>
              <a:rPr lang="en-US" baseline="0" dirty="0" smtClean="0"/>
              <a:t> in the </a:t>
            </a:r>
            <a:r>
              <a:rPr lang="en-US" baseline="0" dirty="0" err="1" smtClean="0"/>
              <a:t>oxymercuration</a:t>
            </a:r>
            <a:r>
              <a:rPr lang="en-US" baseline="0" dirty="0" smtClean="0"/>
              <a:t> step but the exchange of mercury for hydrogen is not specific.  The racemic </a:t>
            </a:r>
            <a:r>
              <a:rPr lang="en-US" baseline="0" dirty="0" err="1" smtClean="0"/>
              <a:t>cycloalkene</a:t>
            </a:r>
            <a:r>
              <a:rPr lang="en-US" baseline="0" dirty="0" smtClean="0"/>
              <a:t> 4</a:t>
            </a:r>
            <a:r>
              <a:rPr lang="en-US" i="1" baseline="0" dirty="0" smtClean="0"/>
              <a:t>-tert</a:t>
            </a:r>
            <a:r>
              <a:rPr lang="en-US" baseline="0" dirty="0" smtClean="0"/>
              <a:t>-butylcyclohexene provides two mercurial </a:t>
            </a:r>
            <a:r>
              <a:rPr lang="en-US" baseline="0" dirty="0" err="1" smtClean="0"/>
              <a:t>diastereomers</a:t>
            </a:r>
            <a:r>
              <a:rPr lang="en-US" baseline="0" dirty="0" smtClean="0"/>
              <a:t>, </a:t>
            </a:r>
            <a:r>
              <a:rPr lang="en-US" b="1" baseline="0" dirty="0" smtClean="0"/>
              <a:t>1 </a:t>
            </a:r>
            <a:r>
              <a:rPr lang="en-US" b="0" baseline="0" dirty="0" smtClean="0"/>
              <a:t>and</a:t>
            </a:r>
            <a:r>
              <a:rPr lang="en-US" b="1" baseline="0" dirty="0" smtClean="0"/>
              <a:t> 2 </a:t>
            </a:r>
            <a:r>
              <a:rPr lang="en-US" baseline="0" dirty="0" smtClean="0"/>
              <a:t>.  The reasonable assumption that the rings are chairs requires that the hydroxyl group and the mercurial are both axial in both </a:t>
            </a:r>
            <a:r>
              <a:rPr lang="en-US" b="1" baseline="0" dirty="0" smtClean="0"/>
              <a:t>1 </a:t>
            </a:r>
            <a:r>
              <a:rPr lang="en-US" b="0" baseline="0" dirty="0" smtClean="0"/>
              <a:t>and</a:t>
            </a:r>
            <a:r>
              <a:rPr lang="en-US" b="1" baseline="0" dirty="0" smtClean="0"/>
              <a:t> 2 </a:t>
            </a:r>
            <a:r>
              <a:rPr lang="en-US" baseline="0" dirty="0" smtClean="0"/>
              <a:t>because the</a:t>
            </a:r>
            <a:r>
              <a:rPr lang="en-US" i="1" baseline="0" dirty="0" smtClean="0"/>
              <a:t> </a:t>
            </a:r>
            <a:r>
              <a:rPr lang="en-US" i="1" baseline="0" dirty="0" err="1" smtClean="0"/>
              <a:t>tert</a:t>
            </a:r>
            <a:r>
              <a:rPr lang="en-US" baseline="0" dirty="0" smtClean="0"/>
              <a:t>-butyl group must be equatorial. The bridged </a:t>
            </a:r>
            <a:r>
              <a:rPr lang="en-US" baseline="0" dirty="0" err="1" smtClean="0"/>
              <a:t>mercurinium</a:t>
            </a:r>
            <a:r>
              <a:rPr lang="en-US" baseline="0" dirty="0" smtClean="0"/>
              <a:t> ion intermediate may formed in two ways, </a:t>
            </a:r>
            <a:r>
              <a:rPr lang="en-US" baseline="0" dirty="0" err="1" smtClean="0"/>
              <a:t>cis</a:t>
            </a:r>
            <a:r>
              <a:rPr lang="en-US" baseline="0" dirty="0" smtClean="0"/>
              <a:t> to the </a:t>
            </a:r>
            <a:r>
              <a:rPr lang="en-US" i="1" baseline="0" dirty="0" err="1" smtClean="0"/>
              <a:t>tert</a:t>
            </a:r>
            <a:r>
              <a:rPr lang="en-US" baseline="0" dirty="0" smtClean="0"/>
              <a:t>-butyl group or trans. The bridged intermediate is necessary because if the three membered ring opened to give a secondary </a:t>
            </a:r>
            <a:r>
              <a:rPr lang="en-US" baseline="0" dirty="0" err="1" smtClean="0"/>
              <a:t>cation</a:t>
            </a:r>
            <a:r>
              <a:rPr lang="en-US" baseline="0" dirty="0" smtClean="0"/>
              <a:t>, then water could add either </a:t>
            </a:r>
            <a:r>
              <a:rPr lang="en-US" baseline="0" dirty="0" err="1" smtClean="0"/>
              <a:t>cis</a:t>
            </a:r>
            <a:r>
              <a:rPr lang="en-US" baseline="0" dirty="0" smtClean="0"/>
              <a:t> or trans to mercury, thereby giving too many isomers.  In the </a:t>
            </a:r>
            <a:r>
              <a:rPr lang="en-US" baseline="0" dirty="0" err="1" smtClean="0"/>
              <a:t>cis</a:t>
            </a:r>
            <a:r>
              <a:rPr lang="en-US" baseline="0" dirty="0" smtClean="0"/>
              <a:t> </a:t>
            </a:r>
            <a:r>
              <a:rPr lang="en-US" baseline="0" dirty="0" err="1" smtClean="0"/>
              <a:t>mercurinium</a:t>
            </a:r>
            <a:r>
              <a:rPr lang="en-US" baseline="0" dirty="0" smtClean="0"/>
              <a:t> ion (middle line) water effects an SN2 on the highly electrophilic </a:t>
            </a:r>
            <a:r>
              <a:rPr lang="en-US" baseline="0" dirty="0" err="1" smtClean="0"/>
              <a:t>mercurinium</a:t>
            </a:r>
            <a:r>
              <a:rPr lang="en-US" baseline="0" dirty="0" smtClean="0"/>
              <a:t> ion (strained and </a:t>
            </a:r>
            <a:r>
              <a:rPr lang="en-US" baseline="0" dirty="0" err="1" smtClean="0"/>
              <a:t>possitively</a:t>
            </a:r>
            <a:r>
              <a:rPr lang="en-US" baseline="0" dirty="0" smtClean="0"/>
              <a:t> charged). Recognizing that SN2 reactions give inversion of configuration and </a:t>
            </a:r>
            <a:r>
              <a:rPr lang="en-US" baseline="0" dirty="0" err="1" smtClean="0"/>
              <a:t>rehybrization</a:t>
            </a:r>
            <a:r>
              <a:rPr lang="en-US" baseline="0" dirty="0" smtClean="0"/>
              <a:t>. Following the blue arrows to the left, the kinetically controlled opening proceeds through a </a:t>
            </a:r>
            <a:r>
              <a:rPr lang="en-US" baseline="0" dirty="0" err="1" smtClean="0"/>
              <a:t>boatlike</a:t>
            </a:r>
            <a:r>
              <a:rPr lang="en-US" baseline="0" dirty="0" smtClean="0"/>
              <a:t> transition state, which means the the activation </a:t>
            </a:r>
            <a:r>
              <a:rPr lang="en-US" baseline="0" dirty="0" err="1" smtClean="0"/>
              <a:t>enrgy</a:t>
            </a:r>
            <a:r>
              <a:rPr lang="en-US" baseline="0" dirty="0" smtClean="0"/>
              <a:t> for this pathway is high. Alternatively, the red arrows to the right indicate a low energy </a:t>
            </a:r>
            <a:r>
              <a:rPr lang="en-US" baseline="0" dirty="0" err="1" smtClean="0"/>
              <a:t>chairlike</a:t>
            </a:r>
            <a:r>
              <a:rPr lang="en-US" baseline="0" dirty="0" smtClean="0"/>
              <a:t> transition state.  This transition state leads to mercurial 2. On the bottom line the trans bridged mercurial </a:t>
            </a:r>
            <a:r>
              <a:rPr lang="en-US" baseline="0" dirty="0" err="1" smtClean="0"/>
              <a:t>inermediate</a:t>
            </a:r>
            <a:r>
              <a:rPr lang="en-US" baseline="0" dirty="0" smtClean="0"/>
              <a:t> can also under go two possible ring openings. The blue arrows again lead to the unfavorable  </a:t>
            </a:r>
            <a:r>
              <a:rPr lang="en-US" baseline="0" dirty="0" err="1" smtClean="0"/>
              <a:t>boatlike</a:t>
            </a:r>
            <a:r>
              <a:rPr lang="en-US" baseline="0" dirty="0" smtClean="0"/>
              <a:t> transition state; the red arrows lead to a </a:t>
            </a:r>
            <a:r>
              <a:rPr lang="en-US" baseline="0" dirty="0" err="1" smtClean="0"/>
              <a:t>chairlike</a:t>
            </a:r>
            <a:r>
              <a:rPr lang="en-US" baseline="0" dirty="0" smtClean="0"/>
              <a:t> transition state affording mercurial </a:t>
            </a:r>
            <a:r>
              <a:rPr lang="en-US" b="1" baseline="0" dirty="0" smtClean="0"/>
              <a:t>1</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425CCEDF-252E-B047-97DA-862B787FA023}" type="slidenum">
              <a:rPr lang="en-US" smtClean="0"/>
              <a:t>1</a:t>
            </a:fld>
            <a:endParaRPr lang="en-US"/>
          </a:p>
        </p:txBody>
      </p:sp>
    </p:spTree>
    <p:extLst>
      <p:ext uri="{BB962C8B-B14F-4D97-AF65-F5344CB8AC3E}">
        <p14:creationId xmlns:p14="http://schemas.microsoft.com/office/powerpoint/2010/main" val="2157919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cyclohexene here differs from the previous example by the addition of a methyl group. The double bond is now </a:t>
            </a:r>
            <a:r>
              <a:rPr lang="en-US" dirty="0" err="1" smtClean="0"/>
              <a:t>trisubstituted</a:t>
            </a:r>
            <a:r>
              <a:rPr lang="en-US" dirty="0" smtClean="0"/>
              <a:t>. Because the mode of addition occurs in an anti fashion and the attack</a:t>
            </a:r>
            <a:r>
              <a:rPr lang="en-US" baseline="0" dirty="0" smtClean="0"/>
              <a:t> of the nucleophile occurs at the more substituted end of the double bond.  Why? In the transition state the positive charge is not all on mercury. The majority of the positive charge is one mercury but some of the positive charge is on the carbon at the more substituted sight (tertiary </a:t>
            </a:r>
            <a:r>
              <a:rPr lang="en-US" baseline="0" dirty="0" err="1" smtClean="0"/>
              <a:t>carbocations</a:t>
            </a:r>
            <a:r>
              <a:rPr lang="en-US" baseline="0" dirty="0" smtClean="0"/>
              <a:t> are more stable than secondary ones). We know that </a:t>
            </a:r>
            <a:r>
              <a:rPr lang="en-US" baseline="0" dirty="0" err="1" smtClean="0"/>
              <a:t>boatlike</a:t>
            </a:r>
            <a:r>
              <a:rPr lang="en-US" baseline="0" dirty="0" smtClean="0"/>
              <a:t> transition states are ruled out and the incorrect </a:t>
            </a:r>
            <a:r>
              <a:rPr lang="en-US" baseline="0" dirty="0" err="1" smtClean="0"/>
              <a:t>regiochemistry</a:t>
            </a:r>
            <a:r>
              <a:rPr lang="en-US" baseline="0" dirty="0" smtClean="0"/>
              <a:t> rules out the </a:t>
            </a:r>
            <a:r>
              <a:rPr lang="en-US" baseline="0" dirty="0" err="1" smtClean="0"/>
              <a:t>chairlike</a:t>
            </a:r>
            <a:r>
              <a:rPr lang="en-US" baseline="0" dirty="0" smtClean="0"/>
              <a:t> transition state from the </a:t>
            </a:r>
            <a:r>
              <a:rPr lang="en-US" baseline="0" dirty="0" err="1" smtClean="0"/>
              <a:t>cis</a:t>
            </a:r>
            <a:r>
              <a:rPr lang="en-US" baseline="0" dirty="0" smtClean="0"/>
              <a:t> </a:t>
            </a:r>
            <a:r>
              <a:rPr lang="en-US" baseline="0" dirty="0" err="1" smtClean="0"/>
              <a:t>mercurinium</a:t>
            </a:r>
            <a:r>
              <a:rPr lang="en-US" baseline="0" dirty="0" smtClean="0"/>
              <a:t> ion. Only one product is forms –namely – </a:t>
            </a:r>
            <a:r>
              <a:rPr lang="en-US" b="1" baseline="0" dirty="0" smtClean="0"/>
              <a:t>1</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425CCEDF-252E-B047-97DA-862B787FA023}" type="slidenum">
              <a:rPr lang="en-US" smtClean="0"/>
              <a:t>2</a:t>
            </a:fld>
            <a:endParaRPr lang="en-US"/>
          </a:p>
        </p:txBody>
      </p:sp>
    </p:spTree>
    <p:extLst>
      <p:ext uri="{BB962C8B-B14F-4D97-AF65-F5344CB8AC3E}">
        <p14:creationId xmlns:p14="http://schemas.microsoft.com/office/powerpoint/2010/main" val="277274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The exchange of mercury for hydrogen occurs via a radical reaction. Hydride from</a:t>
            </a:r>
            <a:r>
              <a:rPr lang="en-US" sz="1400" baseline="0" dirty="0" smtClean="0"/>
              <a:t> sodium </a:t>
            </a:r>
            <a:r>
              <a:rPr lang="en-US" sz="1400" baseline="0" dirty="0" err="1" smtClean="0"/>
              <a:t>borohydride</a:t>
            </a:r>
            <a:r>
              <a:rPr lang="en-US" sz="1400" baseline="0" dirty="0" smtClean="0"/>
              <a:t> displaces acetate to form the alkyl mercurial hydride. </a:t>
            </a:r>
            <a:r>
              <a:rPr lang="en-US" sz="1400" baseline="0" dirty="0" err="1" smtClean="0"/>
              <a:t>Homolytic</a:t>
            </a:r>
            <a:r>
              <a:rPr lang="en-US" sz="1400" baseline="0" dirty="0" smtClean="0"/>
              <a:t> dissociation of the carbon mercury bond provides a carbon centered and the </a:t>
            </a:r>
            <a:r>
              <a:rPr lang="en-US" sz="1400" baseline="0" dirty="0" err="1" smtClean="0"/>
              <a:t>mercurous</a:t>
            </a:r>
            <a:r>
              <a:rPr lang="en-US" sz="1400" baseline="0" dirty="0" smtClean="0"/>
              <a:t> hydride. The carbon radical abstracts hydrogen from the </a:t>
            </a:r>
            <a:r>
              <a:rPr lang="en-US" sz="1400" baseline="0" dirty="0" err="1" smtClean="0"/>
              <a:t>mercurous</a:t>
            </a:r>
            <a:r>
              <a:rPr lang="en-US" sz="1400" baseline="0" dirty="0" smtClean="0"/>
              <a:t> hydride affording the </a:t>
            </a:r>
            <a:r>
              <a:rPr lang="en-US" sz="1400" baseline="0" dirty="0" err="1" smtClean="0"/>
              <a:t>cyclohexanol</a:t>
            </a:r>
            <a:r>
              <a:rPr lang="en-US" sz="1400" baseline="0" dirty="0" smtClean="0"/>
              <a:t> </a:t>
            </a:r>
            <a:r>
              <a:rPr lang="en-US" sz="1200" baseline="0" dirty="0" smtClean="0"/>
              <a:t>and</a:t>
            </a:r>
            <a:r>
              <a:rPr lang="en-US" sz="1400" baseline="0" dirty="0" smtClean="0"/>
              <a:t> metallic mercury. Had the overall reaction been conducted with NaBD4, a mixture of </a:t>
            </a:r>
            <a:r>
              <a:rPr lang="en-US" sz="1400" baseline="0" dirty="0" err="1" smtClean="0"/>
              <a:t>deuterated</a:t>
            </a:r>
            <a:r>
              <a:rPr lang="en-US" sz="1400" baseline="0" dirty="0" smtClean="0"/>
              <a:t> </a:t>
            </a:r>
            <a:r>
              <a:rPr lang="en-US" sz="1400" baseline="0" dirty="0" err="1" smtClean="0"/>
              <a:t>diastereomers</a:t>
            </a:r>
            <a:r>
              <a:rPr lang="en-US" sz="1400" baseline="0" dirty="0" smtClean="0"/>
              <a:t> would have been formed. </a:t>
            </a:r>
            <a:endParaRPr lang="en-US" sz="1400" dirty="0"/>
          </a:p>
        </p:txBody>
      </p:sp>
      <p:sp>
        <p:nvSpPr>
          <p:cNvPr id="4" name="Slide Number Placeholder 3"/>
          <p:cNvSpPr>
            <a:spLocks noGrp="1"/>
          </p:cNvSpPr>
          <p:nvPr>
            <p:ph type="sldNum" sz="quarter" idx="10"/>
          </p:nvPr>
        </p:nvSpPr>
        <p:spPr/>
        <p:txBody>
          <a:bodyPr/>
          <a:lstStyle/>
          <a:p>
            <a:fld id="{425CCEDF-252E-B047-97DA-862B787FA023}" type="slidenum">
              <a:rPr lang="en-US" smtClean="0"/>
              <a:t>3</a:t>
            </a:fld>
            <a:endParaRPr lang="en-US"/>
          </a:p>
        </p:txBody>
      </p:sp>
    </p:spTree>
    <p:extLst>
      <p:ext uri="{BB962C8B-B14F-4D97-AF65-F5344CB8AC3E}">
        <p14:creationId xmlns:p14="http://schemas.microsoft.com/office/powerpoint/2010/main" val="32703967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t>
            </a:r>
            <a:r>
              <a:rPr lang="en-US" i="1" dirty="0" smtClean="0"/>
              <a:t>E</a:t>
            </a:r>
            <a:r>
              <a:rPr lang="en-US" dirty="0" smtClean="0"/>
              <a:t>)- and (</a:t>
            </a:r>
            <a:r>
              <a:rPr lang="en-US" i="1" dirty="0" smtClean="0"/>
              <a:t>Z</a:t>
            </a:r>
            <a:r>
              <a:rPr lang="en-US" dirty="0" smtClean="0"/>
              <a:t>) - alkenes undergo</a:t>
            </a:r>
            <a:r>
              <a:rPr lang="en-US" baseline="0" dirty="0" smtClean="0"/>
              <a:t> stereospecific </a:t>
            </a:r>
            <a:r>
              <a:rPr lang="en-US" baseline="0" dirty="0" err="1" smtClean="0"/>
              <a:t>oxymercuration</a:t>
            </a:r>
            <a:r>
              <a:rPr lang="en-US" baseline="0" dirty="0" smtClean="0"/>
              <a:t>. Stereospecific means different stereoisomers each </a:t>
            </a:r>
            <a:r>
              <a:rPr lang="en-US" baseline="0" smtClean="0"/>
              <a:t>give their </a:t>
            </a:r>
            <a:r>
              <a:rPr lang="en-US" baseline="0" dirty="0" smtClean="0"/>
              <a:t>own </a:t>
            </a:r>
            <a:r>
              <a:rPr lang="en-US" baseline="0" dirty="0" err="1" smtClean="0"/>
              <a:t>diastereomeric</a:t>
            </a:r>
            <a:r>
              <a:rPr lang="en-US" baseline="0" dirty="0" smtClean="0"/>
              <a:t> products.  There is no cross over. The reaction is mechanism controlled.  The radical intermediate in the reduction step is racemic  and leads to the same mixture of </a:t>
            </a:r>
            <a:r>
              <a:rPr lang="en-US" baseline="0" dirty="0" err="1" smtClean="0"/>
              <a:t>diastereomeric</a:t>
            </a:r>
            <a:r>
              <a:rPr lang="en-US" baseline="0" dirty="0" smtClean="0"/>
              <a:t> </a:t>
            </a:r>
            <a:r>
              <a:rPr lang="en-US" baseline="0" dirty="0" err="1" smtClean="0"/>
              <a:t>deuterated</a:t>
            </a:r>
            <a:r>
              <a:rPr lang="en-US" baseline="0" dirty="0" smtClean="0"/>
              <a:t> alcohols from either mercurial.</a:t>
            </a:r>
            <a:endParaRPr lang="en-US" dirty="0"/>
          </a:p>
        </p:txBody>
      </p:sp>
      <p:sp>
        <p:nvSpPr>
          <p:cNvPr id="4" name="Slide Number Placeholder 3"/>
          <p:cNvSpPr>
            <a:spLocks noGrp="1"/>
          </p:cNvSpPr>
          <p:nvPr>
            <p:ph type="sldNum" sz="quarter" idx="10"/>
          </p:nvPr>
        </p:nvSpPr>
        <p:spPr/>
        <p:txBody>
          <a:bodyPr/>
          <a:lstStyle/>
          <a:p>
            <a:fld id="{425CCEDF-252E-B047-97DA-862B787FA023}" type="slidenum">
              <a:rPr lang="en-US" smtClean="0"/>
              <a:t>4</a:t>
            </a:fld>
            <a:endParaRPr lang="en-US"/>
          </a:p>
        </p:txBody>
      </p:sp>
    </p:spTree>
    <p:extLst>
      <p:ext uri="{BB962C8B-B14F-4D97-AF65-F5344CB8AC3E}">
        <p14:creationId xmlns:p14="http://schemas.microsoft.com/office/powerpoint/2010/main" val="2156722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If the substituent in a </a:t>
            </a:r>
            <a:r>
              <a:rPr lang="en-US" dirty="0" smtClean="0"/>
              <a:t> </a:t>
            </a:r>
            <a:r>
              <a:rPr lang="en-US" dirty="0" err="1" smtClean="0"/>
              <a:t>bicyclo</a:t>
            </a:r>
            <a:r>
              <a:rPr lang="en-US" dirty="0" smtClean="0"/>
              <a:t>[2.2.1]heptane</a:t>
            </a:r>
            <a:r>
              <a:rPr lang="en-US" baseline="0" dirty="0" smtClean="0"/>
              <a:t> is </a:t>
            </a:r>
            <a:r>
              <a:rPr lang="en-US" baseline="0" dirty="0" err="1" smtClean="0"/>
              <a:t>cis</a:t>
            </a:r>
            <a:r>
              <a:rPr lang="en-US" baseline="0" dirty="0" smtClean="0"/>
              <a:t> to the </a:t>
            </a:r>
            <a:r>
              <a:rPr lang="en-US" baseline="0" dirty="0" err="1" smtClean="0"/>
              <a:t>ethano</a:t>
            </a:r>
            <a:r>
              <a:rPr lang="en-US" baseline="0" dirty="0" smtClean="0"/>
              <a:t> bridge, it is called </a:t>
            </a:r>
            <a:r>
              <a:rPr lang="en-US" baseline="0" dirty="0" err="1" smtClean="0"/>
              <a:t>endo</a:t>
            </a:r>
            <a:r>
              <a:rPr lang="en-US" baseline="0" dirty="0" smtClean="0"/>
              <a:t>.  If the substituent is </a:t>
            </a:r>
            <a:r>
              <a:rPr lang="en-US" baseline="0" dirty="0" err="1" smtClean="0"/>
              <a:t>cis</a:t>
            </a:r>
            <a:r>
              <a:rPr lang="en-US" baseline="0" dirty="0" smtClean="0"/>
              <a:t> to the </a:t>
            </a:r>
            <a:r>
              <a:rPr lang="en-US" baseline="0" dirty="0" err="1" smtClean="0"/>
              <a:t>methano</a:t>
            </a:r>
            <a:r>
              <a:rPr lang="en-US" baseline="0" dirty="0" smtClean="0"/>
              <a:t> bridge it is termed </a:t>
            </a:r>
            <a:r>
              <a:rPr lang="en-US" baseline="0" dirty="0" err="1" smtClean="0"/>
              <a:t>exo</a:t>
            </a:r>
            <a:r>
              <a:rPr lang="en-US" baseline="0" dirty="0" smtClean="0"/>
              <a:t>. These two </a:t>
            </a:r>
            <a:r>
              <a:rPr lang="en-US" baseline="0" dirty="0" err="1" smtClean="0"/>
              <a:t>mercurials</a:t>
            </a:r>
            <a:r>
              <a:rPr lang="en-US" baseline="0" dirty="0" smtClean="0"/>
              <a:t> form form the same radical. The radical reacts with oxygen to form an </a:t>
            </a:r>
            <a:r>
              <a:rPr lang="en-US" baseline="0" dirty="0" err="1" smtClean="0"/>
              <a:t>alkylperoxy</a:t>
            </a:r>
            <a:r>
              <a:rPr lang="en-US" baseline="0" dirty="0" smtClean="0"/>
              <a:t> radical which abstracts hydrogen from </a:t>
            </a:r>
            <a:r>
              <a:rPr lang="en-US" baseline="0" dirty="0" err="1" smtClean="0"/>
              <a:t>mercurous</a:t>
            </a:r>
            <a:r>
              <a:rPr lang="en-US" baseline="0" dirty="0" smtClean="0"/>
              <a:t> hydride. Reduction of the peroxide leads to </a:t>
            </a:r>
            <a:r>
              <a:rPr lang="en-US" baseline="0" dirty="0" err="1" smtClean="0"/>
              <a:t>exo</a:t>
            </a:r>
            <a:r>
              <a:rPr lang="en-US" baseline="0" dirty="0" smtClean="0"/>
              <a:t> and </a:t>
            </a:r>
            <a:r>
              <a:rPr lang="en-US" baseline="0" dirty="0" err="1" smtClean="0"/>
              <a:t>endo</a:t>
            </a:r>
            <a:r>
              <a:rPr lang="en-US" baseline="0" dirty="0" smtClean="0"/>
              <a:t> alcohols in an ~4:</a:t>
            </a:r>
            <a:r>
              <a:rPr lang="en-US" baseline="0" smtClean="0"/>
              <a:t>1 ratio.  </a:t>
            </a:r>
            <a:r>
              <a:rPr lang="en-US" baseline="0" dirty="0" smtClean="0"/>
              <a:t>Note the nearly identical distribution of products.  This is not unusual --- they come from the same intermediate.  The reaction is not stereospecific. Each reactant doesn’t give a specific alcohol but, in regard to the alcohols, the reaction is </a:t>
            </a:r>
            <a:r>
              <a:rPr lang="en-US" baseline="0" dirty="0" err="1" smtClean="0"/>
              <a:t>stereoselective</a:t>
            </a:r>
            <a:r>
              <a:rPr lang="en-US" baseline="0" dirty="0" smtClean="0"/>
              <a:t>. </a:t>
            </a:r>
            <a:r>
              <a:rPr lang="en-US" baseline="0" dirty="0" err="1" smtClean="0"/>
              <a:t>Stereoselective</a:t>
            </a:r>
            <a:r>
              <a:rPr lang="en-US" baseline="0" dirty="0" smtClean="0"/>
              <a:t> means more of one isomer is formed than another.  </a:t>
            </a:r>
            <a:endParaRPr lang="en-US" dirty="0"/>
          </a:p>
        </p:txBody>
      </p:sp>
      <p:sp>
        <p:nvSpPr>
          <p:cNvPr id="4" name="Slide Number Placeholder 3"/>
          <p:cNvSpPr>
            <a:spLocks noGrp="1"/>
          </p:cNvSpPr>
          <p:nvPr>
            <p:ph type="sldNum" sz="quarter" idx="10"/>
          </p:nvPr>
        </p:nvSpPr>
        <p:spPr/>
        <p:txBody>
          <a:bodyPr/>
          <a:lstStyle/>
          <a:p>
            <a:fld id="{425CCEDF-252E-B047-97DA-862B787FA023}" type="slidenum">
              <a:rPr lang="en-US" smtClean="0"/>
              <a:t>5</a:t>
            </a:fld>
            <a:endParaRPr lang="en-US"/>
          </a:p>
        </p:txBody>
      </p:sp>
    </p:spTree>
    <p:extLst>
      <p:ext uri="{BB962C8B-B14F-4D97-AF65-F5344CB8AC3E}">
        <p14:creationId xmlns:p14="http://schemas.microsoft.com/office/powerpoint/2010/main" val="2695019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B13F94-377E-D04A-8756-B85224C10BDE}" type="datetimeFigureOut">
              <a:rPr lang="en-US" smtClean="0"/>
              <a:t>3/5/13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7CFC69-A7B7-6B4A-AAA8-C46B98EC32C3}" type="slidenum">
              <a:rPr lang="en-US" smtClean="0"/>
              <a:t>‹#›</a:t>
            </a:fld>
            <a:endParaRPr lang="en-US"/>
          </a:p>
        </p:txBody>
      </p:sp>
    </p:spTree>
    <p:extLst>
      <p:ext uri="{BB962C8B-B14F-4D97-AF65-F5344CB8AC3E}">
        <p14:creationId xmlns:p14="http://schemas.microsoft.com/office/powerpoint/2010/main" val="3382437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B13F94-377E-D04A-8756-B85224C10BDE}" type="datetimeFigureOut">
              <a:rPr lang="en-US" smtClean="0"/>
              <a:t>3/5/13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7CFC69-A7B7-6B4A-AAA8-C46B98EC32C3}" type="slidenum">
              <a:rPr lang="en-US" smtClean="0"/>
              <a:t>‹#›</a:t>
            </a:fld>
            <a:endParaRPr lang="en-US"/>
          </a:p>
        </p:txBody>
      </p:sp>
    </p:spTree>
    <p:extLst>
      <p:ext uri="{BB962C8B-B14F-4D97-AF65-F5344CB8AC3E}">
        <p14:creationId xmlns:p14="http://schemas.microsoft.com/office/powerpoint/2010/main" val="2461216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B13F94-377E-D04A-8756-B85224C10BDE}" type="datetimeFigureOut">
              <a:rPr lang="en-US" smtClean="0"/>
              <a:t>3/5/13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7CFC69-A7B7-6B4A-AAA8-C46B98EC32C3}" type="slidenum">
              <a:rPr lang="en-US" smtClean="0"/>
              <a:t>‹#›</a:t>
            </a:fld>
            <a:endParaRPr lang="en-US"/>
          </a:p>
        </p:txBody>
      </p:sp>
    </p:spTree>
    <p:extLst>
      <p:ext uri="{BB962C8B-B14F-4D97-AF65-F5344CB8AC3E}">
        <p14:creationId xmlns:p14="http://schemas.microsoft.com/office/powerpoint/2010/main" val="193119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B13F94-377E-D04A-8756-B85224C10BDE}" type="datetimeFigureOut">
              <a:rPr lang="en-US" smtClean="0"/>
              <a:t>3/5/13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7CFC69-A7B7-6B4A-AAA8-C46B98EC32C3}" type="slidenum">
              <a:rPr lang="en-US" smtClean="0"/>
              <a:t>‹#›</a:t>
            </a:fld>
            <a:endParaRPr lang="en-US"/>
          </a:p>
        </p:txBody>
      </p:sp>
    </p:spTree>
    <p:extLst>
      <p:ext uri="{BB962C8B-B14F-4D97-AF65-F5344CB8AC3E}">
        <p14:creationId xmlns:p14="http://schemas.microsoft.com/office/powerpoint/2010/main" val="2295224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B13F94-377E-D04A-8756-B85224C10BDE}" type="datetimeFigureOut">
              <a:rPr lang="en-US" smtClean="0"/>
              <a:t>3/5/13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7CFC69-A7B7-6B4A-AAA8-C46B98EC32C3}" type="slidenum">
              <a:rPr lang="en-US" smtClean="0"/>
              <a:t>‹#›</a:t>
            </a:fld>
            <a:endParaRPr lang="en-US"/>
          </a:p>
        </p:txBody>
      </p:sp>
    </p:spTree>
    <p:extLst>
      <p:ext uri="{BB962C8B-B14F-4D97-AF65-F5344CB8AC3E}">
        <p14:creationId xmlns:p14="http://schemas.microsoft.com/office/powerpoint/2010/main" val="977663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B13F94-377E-D04A-8756-B85224C10BDE}" type="datetimeFigureOut">
              <a:rPr lang="en-US" smtClean="0"/>
              <a:t>3/5/13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7CFC69-A7B7-6B4A-AAA8-C46B98EC32C3}" type="slidenum">
              <a:rPr lang="en-US" smtClean="0"/>
              <a:t>‹#›</a:t>
            </a:fld>
            <a:endParaRPr lang="en-US"/>
          </a:p>
        </p:txBody>
      </p:sp>
    </p:spTree>
    <p:extLst>
      <p:ext uri="{BB962C8B-B14F-4D97-AF65-F5344CB8AC3E}">
        <p14:creationId xmlns:p14="http://schemas.microsoft.com/office/powerpoint/2010/main" val="3962679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B13F94-377E-D04A-8756-B85224C10BDE}" type="datetimeFigureOut">
              <a:rPr lang="en-US" smtClean="0"/>
              <a:t>3/5/13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7CFC69-A7B7-6B4A-AAA8-C46B98EC32C3}" type="slidenum">
              <a:rPr lang="en-US" smtClean="0"/>
              <a:t>‹#›</a:t>
            </a:fld>
            <a:endParaRPr lang="en-US"/>
          </a:p>
        </p:txBody>
      </p:sp>
    </p:spTree>
    <p:extLst>
      <p:ext uri="{BB962C8B-B14F-4D97-AF65-F5344CB8AC3E}">
        <p14:creationId xmlns:p14="http://schemas.microsoft.com/office/powerpoint/2010/main" val="823370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B13F94-377E-D04A-8756-B85224C10BDE}" type="datetimeFigureOut">
              <a:rPr lang="en-US" smtClean="0"/>
              <a:t>3/5/13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7CFC69-A7B7-6B4A-AAA8-C46B98EC32C3}" type="slidenum">
              <a:rPr lang="en-US" smtClean="0"/>
              <a:t>‹#›</a:t>
            </a:fld>
            <a:endParaRPr lang="en-US"/>
          </a:p>
        </p:txBody>
      </p:sp>
    </p:spTree>
    <p:extLst>
      <p:ext uri="{BB962C8B-B14F-4D97-AF65-F5344CB8AC3E}">
        <p14:creationId xmlns:p14="http://schemas.microsoft.com/office/powerpoint/2010/main" val="1749418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B13F94-377E-D04A-8756-B85224C10BDE}" type="datetimeFigureOut">
              <a:rPr lang="en-US" smtClean="0"/>
              <a:t>3/5/13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7CFC69-A7B7-6B4A-AAA8-C46B98EC32C3}" type="slidenum">
              <a:rPr lang="en-US" smtClean="0"/>
              <a:t>‹#›</a:t>
            </a:fld>
            <a:endParaRPr lang="en-US"/>
          </a:p>
        </p:txBody>
      </p:sp>
    </p:spTree>
    <p:extLst>
      <p:ext uri="{BB962C8B-B14F-4D97-AF65-F5344CB8AC3E}">
        <p14:creationId xmlns:p14="http://schemas.microsoft.com/office/powerpoint/2010/main" val="3185174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B13F94-377E-D04A-8756-B85224C10BDE}" type="datetimeFigureOut">
              <a:rPr lang="en-US" smtClean="0"/>
              <a:t>3/5/13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7CFC69-A7B7-6B4A-AAA8-C46B98EC32C3}" type="slidenum">
              <a:rPr lang="en-US" smtClean="0"/>
              <a:t>‹#›</a:t>
            </a:fld>
            <a:endParaRPr lang="en-US"/>
          </a:p>
        </p:txBody>
      </p:sp>
    </p:spTree>
    <p:extLst>
      <p:ext uri="{BB962C8B-B14F-4D97-AF65-F5344CB8AC3E}">
        <p14:creationId xmlns:p14="http://schemas.microsoft.com/office/powerpoint/2010/main" val="4068053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B13F94-377E-D04A-8756-B85224C10BDE}" type="datetimeFigureOut">
              <a:rPr lang="en-US" smtClean="0"/>
              <a:t>3/5/13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7CFC69-A7B7-6B4A-AAA8-C46B98EC32C3}" type="slidenum">
              <a:rPr lang="en-US" smtClean="0"/>
              <a:t>‹#›</a:t>
            </a:fld>
            <a:endParaRPr lang="en-US"/>
          </a:p>
        </p:txBody>
      </p:sp>
    </p:spTree>
    <p:extLst>
      <p:ext uri="{BB962C8B-B14F-4D97-AF65-F5344CB8AC3E}">
        <p14:creationId xmlns:p14="http://schemas.microsoft.com/office/powerpoint/2010/main" val="1789387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B13F94-377E-D04A-8756-B85224C10BDE}" type="datetimeFigureOut">
              <a:rPr lang="en-US" smtClean="0"/>
              <a:t>3/5/13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7CFC69-A7B7-6B4A-AAA8-C46B98EC32C3}" type="slidenum">
              <a:rPr lang="en-US" smtClean="0"/>
              <a:t>‹#›</a:t>
            </a:fld>
            <a:endParaRPr lang="en-US"/>
          </a:p>
        </p:txBody>
      </p:sp>
    </p:spTree>
    <p:extLst>
      <p:ext uri="{BB962C8B-B14F-4D97-AF65-F5344CB8AC3E}">
        <p14:creationId xmlns:p14="http://schemas.microsoft.com/office/powerpoint/2010/main" val="27206416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4" Type="http://schemas.openxmlformats.org/officeDocument/2006/relationships/image" Target="../media/image2.emf"/><Relationship Id="rId5" Type="http://schemas.openxmlformats.org/officeDocument/2006/relationships/image" Target="../media/image3.emf"/><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4" Type="http://schemas.openxmlformats.org/officeDocument/2006/relationships/image" Target="../media/image5.emf"/><Relationship Id="rId5" Type="http://schemas.openxmlformats.org/officeDocument/2006/relationships/image" Target="../media/image6.emf"/><Relationship Id="rId6" Type="http://schemas.openxmlformats.org/officeDocument/2006/relationships/image" Target="../media/image7.emf"/><Relationship Id="rId7" Type="http://schemas.openxmlformats.org/officeDocument/2006/relationships/image" Target="../media/image8.emf"/><Relationship Id="rId8" Type="http://schemas.openxmlformats.org/officeDocument/2006/relationships/image" Target="../media/image3.emf"/><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emf"/><Relationship Id="rId4" Type="http://schemas.openxmlformats.org/officeDocument/2006/relationships/image" Target="../media/image10.emf"/><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11.emf"/><Relationship Id="rId4" Type="http://schemas.openxmlformats.org/officeDocument/2006/relationships/image" Target="../media/image12.emf"/><Relationship Id="rId5" Type="http://schemas.openxmlformats.org/officeDocument/2006/relationships/image" Target="../media/image13.emf"/><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14.emf"/><Relationship Id="rId4" Type="http://schemas.openxmlformats.org/officeDocument/2006/relationships/image" Target="../media/image15.emf"/><Relationship Id="rId5" Type="http://schemas.openxmlformats.org/officeDocument/2006/relationships/image" Target="../media/image16.emf"/><Relationship Id="rId6" Type="http://schemas.openxmlformats.org/officeDocument/2006/relationships/image" Target="../media/image17.emf"/><Relationship Id="rId7" Type="http://schemas.openxmlformats.org/officeDocument/2006/relationships/image" Target="../media/image18.emf"/><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0113" y="-279435"/>
            <a:ext cx="7772400" cy="1470025"/>
          </a:xfrm>
        </p:spPr>
        <p:txBody>
          <a:bodyPr>
            <a:normAutofit/>
          </a:bodyPr>
          <a:lstStyle/>
          <a:p>
            <a:r>
              <a:rPr lang="en-US" sz="2800" i="1" dirty="0" err="1" smtClean="0">
                <a:solidFill>
                  <a:srgbClr val="FF0000"/>
                </a:solidFill>
              </a:rPr>
              <a:t>Oxymercuration</a:t>
            </a:r>
            <a:endParaRPr lang="en-US" sz="2800" i="1" dirty="0">
              <a:solidFill>
                <a:srgbClr val="FF0000"/>
              </a:solidFill>
            </a:endParaRPr>
          </a:p>
        </p:txBody>
      </p:sp>
      <p:grpSp>
        <p:nvGrpSpPr>
          <p:cNvPr id="17" name="Group 16"/>
          <p:cNvGrpSpPr/>
          <p:nvPr/>
        </p:nvGrpSpPr>
        <p:grpSpPr>
          <a:xfrm>
            <a:off x="609600" y="2934153"/>
            <a:ext cx="7992913" cy="3327400"/>
            <a:chOff x="609600" y="2934154"/>
            <a:chExt cx="7992913" cy="3327400"/>
          </a:xfrm>
        </p:grpSpPr>
        <p:grpSp>
          <p:nvGrpSpPr>
            <p:cNvPr id="10" name="Group 9"/>
            <p:cNvGrpSpPr/>
            <p:nvPr/>
          </p:nvGrpSpPr>
          <p:grpSpPr>
            <a:xfrm>
              <a:off x="609600" y="2934154"/>
              <a:ext cx="7992913" cy="3327400"/>
              <a:chOff x="609600" y="2934154"/>
              <a:chExt cx="7992913" cy="3327400"/>
            </a:xfrm>
          </p:grpSpPr>
          <p:pic>
            <p:nvPicPr>
              <p:cNvPr id="4" name="Picture 3"/>
              <p:cNvPicPr>
                <a:picLocks noChangeAspect="1"/>
              </p:cNvPicPr>
              <p:nvPr/>
            </p:nvPicPr>
            <p:blipFill>
              <a:blip r:embed="rId3"/>
              <a:stretch>
                <a:fillRect/>
              </a:stretch>
            </p:blipFill>
            <p:spPr>
              <a:xfrm>
                <a:off x="690413" y="2934154"/>
                <a:ext cx="7912100" cy="3327400"/>
              </a:xfrm>
              <a:prstGeom prst="rect">
                <a:avLst/>
              </a:prstGeom>
            </p:spPr>
          </p:pic>
          <p:sp>
            <p:nvSpPr>
              <p:cNvPr id="8" name="TextBox 7"/>
              <p:cNvSpPr txBox="1"/>
              <p:nvPr/>
            </p:nvSpPr>
            <p:spPr>
              <a:xfrm>
                <a:off x="609600" y="4392711"/>
                <a:ext cx="3095849" cy="307777"/>
              </a:xfrm>
              <a:prstGeom prst="rect">
                <a:avLst/>
              </a:prstGeom>
              <a:solidFill>
                <a:srgbClr val="F6FFCF"/>
              </a:solidFill>
              <a:ln>
                <a:solidFill>
                  <a:srgbClr val="0000FF"/>
                </a:solidFill>
              </a:ln>
            </p:spPr>
            <p:txBody>
              <a:bodyPr wrap="none" rtlCol="0">
                <a:spAutoFit/>
              </a:bodyPr>
              <a:lstStyle/>
              <a:p>
                <a:r>
                  <a:rPr lang="en-US" sz="1400" dirty="0" smtClean="0"/>
                  <a:t>kinetically controlled; </a:t>
                </a:r>
                <a:r>
                  <a:rPr lang="en-US" sz="1400" dirty="0" smtClean="0">
                    <a:solidFill>
                      <a:srgbClr val="0000FF"/>
                    </a:solidFill>
                  </a:rPr>
                  <a:t>high</a:t>
                </a:r>
                <a:r>
                  <a:rPr lang="en-US" sz="1400" dirty="0" smtClean="0"/>
                  <a:t> energy TS’s</a:t>
                </a:r>
                <a:r>
                  <a:rPr lang="en-US" sz="1400" baseline="30000" dirty="0" smtClean="0"/>
                  <a:t>≠</a:t>
                </a:r>
                <a:endParaRPr lang="en-US" sz="1400" baseline="30000" dirty="0"/>
              </a:p>
            </p:txBody>
          </p:sp>
          <p:sp>
            <p:nvSpPr>
              <p:cNvPr id="9" name="TextBox 8"/>
              <p:cNvSpPr txBox="1"/>
              <p:nvPr/>
            </p:nvSpPr>
            <p:spPr>
              <a:xfrm>
                <a:off x="5260751" y="4392711"/>
                <a:ext cx="3045968" cy="307777"/>
              </a:xfrm>
              <a:prstGeom prst="rect">
                <a:avLst/>
              </a:prstGeom>
              <a:solidFill>
                <a:srgbClr val="F6FFCF"/>
              </a:solidFill>
              <a:ln>
                <a:solidFill>
                  <a:srgbClr val="FF0000"/>
                </a:solidFill>
              </a:ln>
            </p:spPr>
            <p:txBody>
              <a:bodyPr wrap="none" rtlCol="0">
                <a:spAutoFit/>
              </a:bodyPr>
              <a:lstStyle/>
              <a:p>
                <a:r>
                  <a:rPr lang="en-US" sz="1400" dirty="0" smtClean="0"/>
                  <a:t>kinetically controlled; </a:t>
                </a:r>
                <a:r>
                  <a:rPr lang="en-US" sz="1400" dirty="0" smtClean="0">
                    <a:solidFill>
                      <a:srgbClr val="FF0000"/>
                    </a:solidFill>
                  </a:rPr>
                  <a:t>low</a:t>
                </a:r>
                <a:r>
                  <a:rPr lang="en-US" sz="1400" dirty="0" smtClean="0"/>
                  <a:t> energy TS’s</a:t>
                </a:r>
                <a:r>
                  <a:rPr lang="en-US" sz="1400" baseline="30000" dirty="0" smtClean="0"/>
                  <a:t>≠</a:t>
                </a:r>
                <a:endParaRPr lang="en-US" sz="1400" baseline="30000" dirty="0"/>
              </a:p>
            </p:txBody>
          </p:sp>
        </p:grpSp>
        <p:sp>
          <p:nvSpPr>
            <p:cNvPr id="15" name="TextBox 14"/>
            <p:cNvSpPr txBox="1"/>
            <p:nvPr/>
          </p:nvSpPr>
          <p:spPr>
            <a:xfrm>
              <a:off x="8328079" y="5953776"/>
              <a:ext cx="274434" cy="307777"/>
            </a:xfrm>
            <a:prstGeom prst="rect">
              <a:avLst/>
            </a:prstGeom>
            <a:noFill/>
          </p:spPr>
          <p:txBody>
            <a:bodyPr wrap="none" rtlCol="0">
              <a:spAutoFit/>
            </a:bodyPr>
            <a:lstStyle/>
            <a:p>
              <a:r>
                <a:rPr lang="en-US" sz="1400" b="1" dirty="0" smtClean="0"/>
                <a:t>1</a:t>
              </a:r>
              <a:endParaRPr lang="en-US" sz="1400" b="1" dirty="0"/>
            </a:p>
          </p:txBody>
        </p:sp>
        <p:sp>
          <p:nvSpPr>
            <p:cNvPr id="16" name="TextBox 15"/>
            <p:cNvSpPr txBox="1"/>
            <p:nvPr/>
          </p:nvSpPr>
          <p:spPr>
            <a:xfrm>
              <a:off x="8306719" y="3892034"/>
              <a:ext cx="274434" cy="307777"/>
            </a:xfrm>
            <a:prstGeom prst="rect">
              <a:avLst/>
            </a:prstGeom>
            <a:noFill/>
          </p:spPr>
          <p:txBody>
            <a:bodyPr wrap="none" rtlCol="0">
              <a:spAutoFit/>
            </a:bodyPr>
            <a:lstStyle/>
            <a:p>
              <a:r>
                <a:rPr lang="en-US" sz="1400" b="1" dirty="0" smtClean="0"/>
                <a:t>2</a:t>
              </a:r>
              <a:endParaRPr lang="en-US" sz="1400" b="1" dirty="0"/>
            </a:p>
          </p:txBody>
        </p:sp>
      </p:grpSp>
      <p:grpSp>
        <p:nvGrpSpPr>
          <p:cNvPr id="20" name="Group 19"/>
          <p:cNvGrpSpPr/>
          <p:nvPr/>
        </p:nvGrpSpPr>
        <p:grpSpPr>
          <a:xfrm>
            <a:off x="787400" y="1117600"/>
            <a:ext cx="7815113" cy="1690588"/>
            <a:chOff x="787400" y="1117600"/>
            <a:chExt cx="7815113" cy="1690588"/>
          </a:xfrm>
        </p:grpSpPr>
        <p:grpSp>
          <p:nvGrpSpPr>
            <p:cNvPr id="18" name="Group 17"/>
            <p:cNvGrpSpPr/>
            <p:nvPr/>
          </p:nvGrpSpPr>
          <p:grpSpPr>
            <a:xfrm>
              <a:off x="787400" y="1117600"/>
              <a:ext cx="7815113" cy="1690588"/>
              <a:chOff x="787400" y="1117600"/>
              <a:chExt cx="7815113" cy="1690588"/>
            </a:xfrm>
          </p:grpSpPr>
          <p:grpSp>
            <p:nvGrpSpPr>
              <p:cNvPr id="11" name="Group 10"/>
              <p:cNvGrpSpPr/>
              <p:nvPr/>
            </p:nvGrpSpPr>
            <p:grpSpPr>
              <a:xfrm>
                <a:off x="787400" y="1117600"/>
                <a:ext cx="7815113" cy="1690588"/>
                <a:chOff x="787400" y="1117600"/>
                <a:chExt cx="7815113" cy="1690588"/>
              </a:xfrm>
            </p:grpSpPr>
            <p:pic>
              <p:nvPicPr>
                <p:cNvPr id="3" name="Picture 2"/>
                <p:cNvPicPr>
                  <a:picLocks noChangeAspect="1"/>
                </p:cNvPicPr>
                <p:nvPr/>
              </p:nvPicPr>
              <p:blipFill>
                <a:blip r:embed="rId4"/>
                <a:stretch>
                  <a:fillRect/>
                </a:stretch>
              </p:blipFill>
              <p:spPr>
                <a:xfrm>
                  <a:off x="787400" y="1117600"/>
                  <a:ext cx="7569200" cy="1536700"/>
                </a:xfrm>
                <a:prstGeom prst="rect">
                  <a:avLst/>
                </a:prstGeom>
              </p:spPr>
            </p:pic>
            <p:sp>
              <p:nvSpPr>
                <p:cNvPr id="6" name="TextBox 5"/>
                <p:cNvSpPr txBox="1"/>
                <p:nvPr/>
              </p:nvSpPr>
              <p:spPr>
                <a:xfrm>
                  <a:off x="4825893" y="2500411"/>
                  <a:ext cx="3776620" cy="307777"/>
                </a:xfrm>
                <a:prstGeom prst="rect">
                  <a:avLst/>
                </a:prstGeom>
                <a:solidFill>
                  <a:srgbClr val="F6FFCF"/>
                </a:solidFill>
                <a:ln>
                  <a:solidFill>
                    <a:srgbClr val="FF0000"/>
                  </a:solidFill>
                </a:ln>
              </p:spPr>
              <p:txBody>
                <a:bodyPr wrap="none" rtlCol="0">
                  <a:spAutoFit/>
                </a:bodyPr>
                <a:lstStyle/>
                <a:p>
                  <a:r>
                    <a:rPr lang="en-US" sz="1400" dirty="0" smtClean="0"/>
                    <a:t>Total of 8 </a:t>
                  </a:r>
                  <a:r>
                    <a:rPr lang="en-US" sz="1400" dirty="0" err="1" smtClean="0"/>
                    <a:t>racemates</a:t>
                  </a:r>
                  <a:r>
                    <a:rPr lang="en-US" sz="1400" dirty="0" smtClean="0"/>
                    <a:t> possible.  Only 2 are formed.</a:t>
                  </a:r>
                  <a:endParaRPr lang="en-US" sz="1400" dirty="0"/>
                </a:p>
              </p:txBody>
            </p:sp>
          </p:grpSp>
          <p:sp>
            <p:nvSpPr>
              <p:cNvPr id="12" name="TextBox 11"/>
              <p:cNvSpPr txBox="1"/>
              <p:nvPr/>
            </p:nvSpPr>
            <p:spPr>
              <a:xfrm>
                <a:off x="5666559" y="1872734"/>
                <a:ext cx="274434" cy="307777"/>
              </a:xfrm>
              <a:prstGeom prst="rect">
                <a:avLst/>
              </a:prstGeom>
              <a:noFill/>
            </p:spPr>
            <p:txBody>
              <a:bodyPr wrap="none" rtlCol="0">
                <a:spAutoFit/>
              </a:bodyPr>
              <a:lstStyle/>
              <a:p>
                <a:r>
                  <a:rPr lang="en-US" sz="1400" b="1" dirty="0" smtClean="0"/>
                  <a:t>1</a:t>
                </a:r>
                <a:endParaRPr lang="en-US" sz="1400" b="1" dirty="0"/>
              </a:p>
            </p:txBody>
          </p:sp>
          <p:sp>
            <p:nvSpPr>
              <p:cNvPr id="13" name="TextBox 12"/>
              <p:cNvSpPr txBox="1"/>
              <p:nvPr/>
            </p:nvSpPr>
            <p:spPr>
              <a:xfrm>
                <a:off x="7317559" y="1872734"/>
                <a:ext cx="274434" cy="307777"/>
              </a:xfrm>
              <a:prstGeom prst="rect">
                <a:avLst/>
              </a:prstGeom>
              <a:noFill/>
            </p:spPr>
            <p:txBody>
              <a:bodyPr wrap="none" rtlCol="0">
                <a:spAutoFit/>
              </a:bodyPr>
              <a:lstStyle/>
              <a:p>
                <a:r>
                  <a:rPr lang="en-US" sz="1400" b="1" dirty="0" smtClean="0"/>
                  <a:t>2</a:t>
                </a:r>
                <a:endParaRPr lang="en-US" sz="1400" b="1" dirty="0"/>
              </a:p>
            </p:txBody>
          </p:sp>
        </p:grpSp>
        <p:pic>
          <p:nvPicPr>
            <p:cNvPr id="19" name="Picture 18"/>
            <p:cNvPicPr>
              <a:picLocks noChangeAspect="1"/>
            </p:cNvPicPr>
            <p:nvPr/>
          </p:nvPicPr>
          <p:blipFill>
            <a:blip r:embed="rId5"/>
            <a:stretch>
              <a:fillRect/>
            </a:stretch>
          </p:blipFill>
          <p:spPr>
            <a:xfrm>
              <a:off x="2578100" y="1796534"/>
              <a:ext cx="622300" cy="203200"/>
            </a:xfrm>
            <a:prstGeom prst="rect">
              <a:avLst/>
            </a:prstGeom>
          </p:spPr>
        </p:pic>
      </p:grpSp>
    </p:spTree>
    <p:extLst>
      <p:ext uri="{BB962C8B-B14F-4D97-AF65-F5344CB8AC3E}">
        <p14:creationId xmlns:p14="http://schemas.microsoft.com/office/powerpoint/2010/main" val="18548623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4200" y="-250825"/>
            <a:ext cx="7772400" cy="1470025"/>
          </a:xfrm>
        </p:spPr>
        <p:txBody>
          <a:bodyPr>
            <a:normAutofit/>
          </a:bodyPr>
          <a:lstStyle/>
          <a:p>
            <a:r>
              <a:rPr lang="en-US" sz="2800" i="1" dirty="0" err="1" smtClean="0">
                <a:solidFill>
                  <a:srgbClr val="FF0000"/>
                </a:solidFill>
              </a:rPr>
              <a:t>Oxymercuration</a:t>
            </a:r>
            <a:r>
              <a:rPr lang="en-US" sz="2800" i="1" dirty="0" smtClean="0">
                <a:solidFill>
                  <a:srgbClr val="FF0000"/>
                </a:solidFill>
              </a:rPr>
              <a:t> – II; Add a Methyl Group</a:t>
            </a:r>
            <a:endParaRPr lang="en-US" sz="2800" i="1" dirty="0">
              <a:solidFill>
                <a:srgbClr val="FF0000"/>
              </a:solidFill>
            </a:endParaRPr>
          </a:p>
        </p:txBody>
      </p:sp>
      <p:grpSp>
        <p:nvGrpSpPr>
          <p:cNvPr id="28" name="Group 27"/>
          <p:cNvGrpSpPr/>
          <p:nvPr/>
        </p:nvGrpSpPr>
        <p:grpSpPr>
          <a:xfrm>
            <a:off x="3897888" y="711200"/>
            <a:ext cx="4775666" cy="2445266"/>
            <a:chOff x="3897888" y="711200"/>
            <a:chExt cx="4775666" cy="2445266"/>
          </a:xfrm>
        </p:grpSpPr>
        <p:grpSp>
          <p:nvGrpSpPr>
            <p:cNvPr id="17" name="Group 16"/>
            <p:cNvGrpSpPr/>
            <p:nvPr/>
          </p:nvGrpSpPr>
          <p:grpSpPr>
            <a:xfrm>
              <a:off x="3897888" y="2270438"/>
              <a:ext cx="4775666" cy="886028"/>
              <a:chOff x="4837688" y="2299842"/>
              <a:chExt cx="4775666" cy="886028"/>
            </a:xfrm>
          </p:grpSpPr>
          <p:sp>
            <p:nvSpPr>
              <p:cNvPr id="13" name="TextBox 12"/>
              <p:cNvSpPr txBox="1"/>
              <p:nvPr/>
            </p:nvSpPr>
            <p:spPr>
              <a:xfrm>
                <a:off x="4837688" y="2816538"/>
                <a:ext cx="4775666" cy="369332"/>
              </a:xfrm>
              <a:prstGeom prst="rect">
                <a:avLst/>
              </a:prstGeom>
              <a:solidFill>
                <a:srgbClr val="F6FFCF"/>
              </a:solidFill>
              <a:ln>
                <a:solidFill>
                  <a:srgbClr val="FF0000"/>
                </a:solidFill>
              </a:ln>
            </p:spPr>
            <p:txBody>
              <a:bodyPr wrap="none" rtlCol="0">
                <a:spAutoFit/>
              </a:bodyPr>
              <a:lstStyle/>
              <a:p>
                <a:r>
                  <a:rPr lang="en-US" dirty="0" err="1" smtClean="0"/>
                  <a:t>regiochemistry</a:t>
                </a:r>
                <a:r>
                  <a:rPr lang="en-US" dirty="0" smtClean="0"/>
                  <a:t>; anti addition; anti - </a:t>
                </a:r>
                <a:r>
                  <a:rPr lang="en-US" dirty="0" err="1" smtClean="0"/>
                  <a:t>Markovnikov</a:t>
                </a:r>
                <a:endParaRPr lang="en-US" dirty="0"/>
              </a:p>
            </p:txBody>
          </p:sp>
          <p:pic>
            <p:nvPicPr>
              <p:cNvPr id="14" name="Picture 13"/>
              <p:cNvPicPr>
                <a:picLocks noChangeAspect="1"/>
              </p:cNvPicPr>
              <p:nvPr/>
            </p:nvPicPr>
            <p:blipFill>
              <a:blip r:embed="rId3"/>
              <a:stretch>
                <a:fillRect/>
              </a:stretch>
            </p:blipFill>
            <p:spPr>
              <a:xfrm>
                <a:off x="8658540" y="2299842"/>
                <a:ext cx="152400" cy="546100"/>
              </a:xfrm>
              <a:prstGeom prst="rect">
                <a:avLst/>
              </a:prstGeom>
            </p:spPr>
          </p:pic>
        </p:grpSp>
        <p:grpSp>
          <p:nvGrpSpPr>
            <p:cNvPr id="7" name="Group 30"/>
            <p:cNvGrpSpPr>
              <a:grpSpLocks/>
            </p:cNvGrpSpPr>
            <p:nvPr/>
          </p:nvGrpSpPr>
          <p:grpSpPr bwMode="auto">
            <a:xfrm>
              <a:off x="7171886" y="711200"/>
              <a:ext cx="1295400" cy="1219200"/>
              <a:chOff x="3456" y="1056"/>
              <a:chExt cx="816" cy="768"/>
            </a:xfrm>
          </p:grpSpPr>
          <p:sp>
            <p:nvSpPr>
              <p:cNvPr id="8" name="Oval 28"/>
              <p:cNvSpPr>
                <a:spLocks noChangeArrowheads="1"/>
              </p:cNvSpPr>
              <p:nvPr/>
            </p:nvSpPr>
            <p:spPr bwMode="auto">
              <a:xfrm>
                <a:off x="3456" y="1056"/>
                <a:ext cx="816" cy="768"/>
              </a:xfrm>
              <a:prstGeom prst="ellipse">
                <a:avLst/>
              </a:prstGeom>
              <a:noFill/>
              <a:ln w="38100">
                <a:solidFill>
                  <a:srgbClr val="FF090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9" name="Line 29"/>
              <p:cNvSpPr>
                <a:spLocks noChangeShapeType="1"/>
              </p:cNvSpPr>
              <p:nvPr/>
            </p:nvSpPr>
            <p:spPr bwMode="auto">
              <a:xfrm>
                <a:off x="3552" y="1152"/>
                <a:ext cx="624" cy="576"/>
              </a:xfrm>
              <a:prstGeom prst="line">
                <a:avLst/>
              </a:prstGeom>
              <a:noFill/>
              <a:ln w="38100">
                <a:solidFill>
                  <a:srgbClr val="FF090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grpSp>
        <p:nvGrpSpPr>
          <p:cNvPr id="16" name="Group 15"/>
          <p:cNvGrpSpPr/>
          <p:nvPr/>
        </p:nvGrpSpPr>
        <p:grpSpPr>
          <a:xfrm>
            <a:off x="2814528" y="2041838"/>
            <a:ext cx="4314001" cy="568528"/>
            <a:chOff x="2814528" y="2041838"/>
            <a:chExt cx="4314001" cy="568528"/>
          </a:xfrm>
        </p:grpSpPr>
        <p:sp>
          <p:nvSpPr>
            <p:cNvPr id="12" name="TextBox 11"/>
            <p:cNvSpPr txBox="1"/>
            <p:nvPr/>
          </p:nvSpPr>
          <p:spPr>
            <a:xfrm>
              <a:off x="2814528" y="2241034"/>
              <a:ext cx="4314001" cy="369332"/>
            </a:xfrm>
            <a:prstGeom prst="rect">
              <a:avLst/>
            </a:prstGeom>
            <a:solidFill>
              <a:srgbClr val="F6FFCF"/>
            </a:solidFill>
            <a:ln>
              <a:solidFill>
                <a:srgbClr val="FF0000"/>
              </a:solidFill>
            </a:ln>
          </p:spPr>
          <p:txBody>
            <a:bodyPr wrap="none" rtlCol="0">
              <a:spAutoFit/>
            </a:bodyPr>
            <a:lstStyle/>
            <a:p>
              <a:r>
                <a:rPr lang="en-US" dirty="0" err="1" smtClean="0"/>
                <a:t>regiochemistry</a:t>
              </a:r>
              <a:r>
                <a:rPr lang="en-US" dirty="0" smtClean="0"/>
                <a:t>; anti addition; </a:t>
              </a:r>
              <a:r>
                <a:rPr lang="en-US" dirty="0" err="1" smtClean="0"/>
                <a:t>Markovnikov</a:t>
              </a:r>
              <a:endParaRPr lang="en-US" dirty="0"/>
            </a:p>
          </p:txBody>
        </p:sp>
        <p:pic>
          <p:nvPicPr>
            <p:cNvPr id="15" name="Picture 14"/>
            <p:cNvPicPr>
              <a:picLocks noChangeAspect="1"/>
            </p:cNvPicPr>
            <p:nvPr/>
          </p:nvPicPr>
          <p:blipFill>
            <a:blip r:embed="rId4"/>
            <a:stretch>
              <a:fillRect/>
            </a:stretch>
          </p:blipFill>
          <p:spPr>
            <a:xfrm>
              <a:off x="5580171" y="2041838"/>
              <a:ext cx="342900" cy="228600"/>
            </a:xfrm>
            <a:prstGeom prst="rect">
              <a:avLst/>
            </a:prstGeom>
          </p:spPr>
        </p:pic>
      </p:grpSp>
      <p:pic>
        <p:nvPicPr>
          <p:cNvPr id="19" name="Picture 18"/>
          <p:cNvPicPr>
            <a:picLocks noChangeAspect="1"/>
          </p:cNvPicPr>
          <p:nvPr/>
        </p:nvPicPr>
        <p:blipFill>
          <a:blip r:embed="rId5"/>
          <a:stretch>
            <a:fillRect/>
          </a:stretch>
        </p:blipFill>
        <p:spPr>
          <a:xfrm>
            <a:off x="609600" y="3429000"/>
            <a:ext cx="7912100" cy="3327400"/>
          </a:xfrm>
          <a:prstGeom prst="rect">
            <a:avLst/>
          </a:prstGeom>
        </p:spPr>
      </p:pic>
      <p:sp>
        <p:nvSpPr>
          <p:cNvPr id="20" name="TextBox 19"/>
          <p:cNvSpPr txBox="1"/>
          <p:nvPr/>
        </p:nvSpPr>
        <p:spPr>
          <a:xfrm>
            <a:off x="787400" y="4978400"/>
            <a:ext cx="3983219" cy="369332"/>
          </a:xfrm>
          <a:prstGeom prst="rect">
            <a:avLst/>
          </a:prstGeom>
          <a:solidFill>
            <a:srgbClr val="F6FFCF"/>
          </a:solidFill>
          <a:ln>
            <a:solidFill>
              <a:srgbClr val="0000FF"/>
            </a:solidFill>
          </a:ln>
        </p:spPr>
        <p:txBody>
          <a:bodyPr wrap="none" rtlCol="0">
            <a:spAutoFit/>
          </a:bodyPr>
          <a:lstStyle/>
          <a:p>
            <a:r>
              <a:rPr lang="en-US" dirty="0" err="1" smtClean="0"/>
              <a:t>boatlike</a:t>
            </a:r>
            <a:r>
              <a:rPr lang="en-US" dirty="0" smtClean="0"/>
              <a:t> TS</a:t>
            </a:r>
            <a:r>
              <a:rPr lang="en-US" baseline="30000" dirty="0" smtClean="0"/>
              <a:t>≠ </a:t>
            </a:r>
            <a:r>
              <a:rPr lang="en-US" dirty="0" smtClean="0"/>
              <a:t>eliminated on previous slide</a:t>
            </a:r>
            <a:endParaRPr lang="en-US" dirty="0"/>
          </a:p>
        </p:txBody>
      </p:sp>
      <p:grpSp>
        <p:nvGrpSpPr>
          <p:cNvPr id="23" name="Group 22"/>
          <p:cNvGrpSpPr/>
          <p:nvPr/>
        </p:nvGrpSpPr>
        <p:grpSpPr>
          <a:xfrm>
            <a:off x="5689600" y="4222234"/>
            <a:ext cx="2274982" cy="940832"/>
            <a:chOff x="5689600" y="4222234"/>
            <a:chExt cx="2274982" cy="940832"/>
          </a:xfrm>
        </p:grpSpPr>
        <p:sp>
          <p:nvSpPr>
            <p:cNvPr id="21" name="TextBox 20"/>
            <p:cNvSpPr txBox="1"/>
            <p:nvPr/>
          </p:nvSpPr>
          <p:spPr>
            <a:xfrm>
              <a:off x="5689600" y="4793734"/>
              <a:ext cx="2274982" cy="369332"/>
            </a:xfrm>
            <a:prstGeom prst="rect">
              <a:avLst/>
            </a:prstGeom>
            <a:solidFill>
              <a:srgbClr val="F6FFCF"/>
            </a:solidFill>
            <a:ln>
              <a:solidFill>
                <a:srgbClr val="FF0000"/>
              </a:solidFill>
            </a:ln>
          </p:spPr>
          <p:txBody>
            <a:bodyPr wrap="none" rtlCol="0">
              <a:spAutoFit/>
            </a:bodyPr>
            <a:lstStyle/>
            <a:p>
              <a:r>
                <a:rPr lang="en-US" dirty="0" smtClean="0"/>
                <a:t>wrong </a:t>
              </a:r>
              <a:r>
                <a:rPr lang="en-US" dirty="0" err="1" smtClean="0"/>
                <a:t>regiochemistry</a:t>
              </a:r>
              <a:endParaRPr lang="en-US" dirty="0"/>
            </a:p>
          </p:txBody>
        </p:sp>
        <p:pic>
          <p:nvPicPr>
            <p:cNvPr id="22" name="Picture 21"/>
            <p:cNvPicPr>
              <a:picLocks noChangeAspect="1"/>
            </p:cNvPicPr>
            <p:nvPr/>
          </p:nvPicPr>
          <p:blipFill>
            <a:blip r:embed="rId6"/>
            <a:stretch>
              <a:fillRect/>
            </a:stretch>
          </p:blipFill>
          <p:spPr>
            <a:xfrm>
              <a:off x="6879786" y="4222234"/>
              <a:ext cx="584200" cy="571500"/>
            </a:xfrm>
            <a:prstGeom prst="rect">
              <a:avLst/>
            </a:prstGeom>
          </p:spPr>
        </p:pic>
      </p:grpSp>
      <p:sp>
        <p:nvSpPr>
          <p:cNvPr id="24" name="TextBox 23"/>
          <p:cNvSpPr txBox="1"/>
          <p:nvPr/>
        </p:nvSpPr>
        <p:spPr>
          <a:xfrm>
            <a:off x="5923071" y="6283523"/>
            <a:ext cx="1316411" cy="307777"/>
          </a:xfrm>
          <a:prstGeom prst="rect">
            <a:avLst/>
          </a:prstGeom>
          <a:solidFill>
            <a:srgbClr val="F6FFCF"/>
          </a:solidFill>
          <a:ln>
            <a:solidFill>
              <a:srgbClr val="FF0000"/>
            </a:solidFill>
          </a:ln>
        </p:spPr>
        <p:txBody>
          <a:bodyPr wrap="none" rtlCol="0">
            <a:spAutoFit/>
          </a:bodyPr>
          <a:lstStyle/>
          <a:p>
            <a:r>
              <a:rPr lang="en-US" sz="1400" dirty="0" smtClean="0"/>
              <a:t>Only product!!!</a:t>
            </a:r>
            <a:endParaRPr lang="en-US" sz="1400" dirty="0"/>
          </a:p>
        </p:txBody>
      </p:sp>
      <p:grpSp>
        <p:nvGrpSpPr>
          <p:cNvPr id="30" name="Group 29"/>
          <p:cNvGrpSpPr/>
          <p:nvPr/>
        </p:nvGrpSpPr>
        <p:grpSpPr>
          <a:xfrm>
            <a:off x="787400" y="746438"/>
            <a:ext cx="7569200" cy="1295400"/>
            <a:chOff x="787400" y="746438"/>
            <a:chExt cx="7569200" cy="1295400"/>
          </a:xfrm>
        </p:grpSpPr>
        <p:grpSp>
          <p:nvGrpSpPr>
            <p:cNvPr id="27" name="Group 26"/>
            <p:cNvGrpSpPr/>
            <p:nvPr/>
          </p:nvGrpSpPr>
          <p:grpSpPr>
            <a:xfrm>
              <a:off x="787400" y="746438"/>
              <a:ext cx="7569200" cy="1295400"/>
              <a:chOff x="787400" y="746438"/>
              <a:chExt cx="7569200" cy="1295400"/>
            </a:xfrm>
          </p:grpSpPr>
          <p:pic>
            <p:nvPicPr>
              <p:cNvPr id="4" name="Picture 3"/>
              <p:cNvPicPr>
                <a:picLocks noChangeAspect="1"/>
              </p:cNvPicPr>
              <p:nvPr/>
            </p:nvPicPr>
            <p:blipFill>
              <a:blip r:embed="rId7"/>
              <a:stretch>
                <a:fillRect/>
              </a:stretch>
            </p:blipFill>
            <p:spPr>
              <a:xfrm>
                <a:off x="787400" y="746438"/>
                <a:ext cx="7569200" cy="1295400"/>
              </a:xfrm>
              <a:prstGeom prst="rect">
                <a:avLst/>
              </a:prstGeom>
            </p:spPr>
          </p:pic>
          <p:sp>
            <p:nvSpPr>
              <p:cNvPr id="25" name="TextBox 24"/>
              <p:cNvSpPr txBox="1"/>
              <p:nvPr/>
            </p:nvSpPr>
            <p:spPr>
              <a:xfrm>
                <a:off x="5689600" y="1408668"/>
                <a:ext cx="300082" cy="369332"/>
              </a:xfrm>
              <a:prstGeom prst="rect">
                <a:avLst/>
              </a:prstGeom>
              <a:noFill/>
            </p:spPr>
            <p:txBody>
              <a:bodyPr wrap="none" rtlCol="0">
                <a:spAutoFit/>
              </a:bodyPr>
              <a:lstStyle/>
              <a:p>
                <a:r>
                  <a:rPr lang="en-US" b="1" dirty="0" smtClean="0"/>
                  <a:t>1</a:t>
                </a:r>
                <a:endParaRPr lang="en-US" b="1" dirty="0"/>
              </a:p>
            </p:txBody>
          </p:sp>
          <p:sp>
            <p:nvSpPr>
              <p:cNvPr id="26" name="TextBox 25"/>
              <p:cNvSpPr txBox="1"/>
              <p:nvPr/>
            </p:nvSpPr>
            <p:spPr>
              <a:xfrm>
                <a:off x="7384172" y="1453634"/>
                <a:ext cx="300082" cy="369332"/>
              </a:xfrm>
              <a:prstGeom prst="rect">
                <a:avLst/>
              </a:prstGeom>
              <a:noFill/>
            </p:spPr>
            <p:txBody>
              <a:bodyPr wrap="none" rtlCol="0">
                <a:spAutoFit/>
              </a:bodyPr>
              <a:lstStyle/>
              <a:p>
                <a:r>
                  <a:rPr lang="en-US" b="1" dirty="0" smtClean="0"/>
                  <a:t>2</a:t>
                </a:r>
                <a:endParaRPr lang="en-US" b="1" dirty="0"/>
              </a:p>
            </p:txBody>
          </p:sp>
        </p:grpSp>
        <p:pic>
          <p:nvPicPr>
            <p:cNvPr id="29" name="Picture 28"/>
            <p:cNvPicPr>
              <a:picLocks noChangeAspect="1"/>
            </p:cNvPicPr>
            <p:nvPr/>
          </p:nvPicPr>
          <p:blipFill>
            <a:blip r:embed="rId8"/>
            <a:stretch>
              <a:fillRect/>
            </a:stretch>
          </p:blipFill>
          <p:spPr>
            <a:xfrm>
              <a:off x="2503378" y="1352034"/>
              <a:ext cx="622300" cy="203200"/>
            </a:xfrm>
            <a:prstGeom prst="rect">
              <a:avLst/>
            </a:prstGeom>
          </p:spPr>
        </p:pic>
      </p:grpSp>
    </p:spTree>
    <p:extLst>
      <p:ext uri="{BB962C8B-B14F-4D97-AF65-F5344CB8AC3E}">
        <p14:creationId xmlns:p14="http://schemas.microsoft.com/office/powerpoint/2010/main" val="7768314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0113" y="0"/>
            <a:ext cx="7772400" cy="1470025"/>
          </a:xfrm>
        </p:spPr>
        <p:txBody>
          <a:bodyPr>
            <a:normAutofit/>
          </a:bodyPr>
          <a:lstStyle/>
          <a:p>
            <a:r>
              <a:rPr lang="en-US" sz="2800" i="1" dirty="0" err="1" smtClean="0">
                <a:solidFill>
                  <a:srgbClr val="FF0000"/>
                </a:solidFill>
              </a:rPr>
              <a:t>Oxymercuration</a:t>
            </a:r>
            <a:r>
              <a:rPr lang="en-US" sz="2800" i="1" dirty="0" smtClean="0">
                <a:solidFill>
                  <a:srgbClr val="FF0000"/>
                </a:solidFill>
              </a:rPr>
              <a:t> - III</a:t>
            </a:r>
            <a:endParaRPr lang="en-US" sz="2800" i="1" dirty="0">
              <a:solidFill>
                <a:srgbClr val="FF0000"/>
              </a:solidFill>
            </a:endParaRPr>
          </a:p>
        </p:txBody>
      </p:sp>
      <p:pic>
        <p:nvPicPr>
          <p:cNvPr id="3" name="Picture 2"/>
          <p:cNvPicPr>
            <a:picLocks noChangeAspect="1"/>
          </p:cNvPicPr>
          <p:nvPr/>
        </p:nvPicPr>
        <p:blipFill>
          <a:blip r:embed="rId3"/>
          <a:stretch>
            <a:fillRect/>
          </a:stretch>
        </p:blipFill>
        <p:spPr>
          <a:xfrm>
            <a:off x="673100" y="2153708"/>
            <a:ext cx="7785100" cy="3175000"/>
          </a:xfrm>
          <a:prstGeom prst="rect">
            <a:avLst/>
          </a:prstGeom>
        </p:spPr>
      </p:pic>
      <p:grpSp>
        <p:nvGrpSpPr>
          <p:cNvPr id="11" name="Group 10"/>
          <p:cNvGrpSpPr/>
          <p:nvPr/>
        </p:nvGrpSpPr>
        <p:grpSpPr>
          <a:xfrm>
            <a:off x="973667" y="3493475"/>
            <a:ext cx="5462403" cy="2464657"/>
            <a:chOff x="973667" y="3493475"/>
            <a:chExt cx="5462403" cy="2464657"/>
          </a:xfrm>
        </p:grpSpPr>
        <p:pic>
          <p:nvPicPr>
            <p:cNvPr id="6" name="Picture 5"/>
            <p:cNvPicPr>
              <a:picLocks noChangeAspect="1"/>
            </p:cNvPicPr>
            <p:nvPr/>
          </p:nvPicPr>
          <p:blipFill>
            <a:blip r:embed="rId4"/>
            <a:stretch>
              <a:fillRect/>
            </a:stretch>
          </p:blipFill>
          <p:spPr>
            <a:xfrm>
              <a:off x="2000269" y="3493475"/>
              <a:ext cx="4178300" cy="2070100"/>
            </a:xfrm>
            <a:prstGeom prst="rect">
              <a:avLst/>
            </a:prstGeom>
          </p:spPr>
        </p:pic>
        <p:sp>
          <p:nvSpPr>
            <p:cNvPr id="10" name="TextBox 9"/>
            <p:cNvSpPr txBox="1"/>
            <p:nvPr/>
          </p:nvSpPr>
          <p:spPr>
            <a:xfrm>
              <a:off x="973667" y="5681133"/>
              <a:ext cx="5462403" cy="276999"/>
            </a:xfrm>
            <a:prstGeom prst="rect">
              <a:avLst/>
            </a:prstGeom>
            <a:solidFill>
              <a:srgbClr val="F6FFCF"/>
            </a:solidFill>
            <a:ln>
              <a:solidFill>
                <a:srgbClr val="FF0000"/>
              </a:solidFill>
            </a:ln>
          </p:spPr>
          <p:txBody>
            <a:bodyPr wrap="none" rtlCol="0">
              <a:spAutoFit/>
            </a:bodyPr>
            <a:lstStyle/>
            <a:p>
              <a:r>
                <a:rPr lang="en-US" sz="1200" dirty="0" smtClean="0"/>
                <a:t>If BD</a:t>
              </a:r>
              <a:r>
                <a:rPr lang="en-US" sz="1200" baseline="-25000" dirty="0" smtClean="0"/>
                <a:t>4</a:t>
              </a:r>
              <a:r>
                <a:rPr lang="en-US" sz="1200" baseline="30000" dirty="0" smtClean="0"/>
                <a:t>-</a:t>
              </a:r>
              <a:r>
                <a:rPr lang="en-US" sz="1200" dirty="0" smtClean="0"/>
                <a:t> had been used as the </a:t>
              </a:r>
              <a:r>
                <a:rPr lang="en-US" sz="1200" dirty="0" err="1" smtClean="0"/>
                <a:t>reductant</a:t>
              </a:r>
              <a:r>
                <a:rPr lang="en-US" sz="1200" dirty="0" smtClean="0"/>
                <a:t>, a mixture of </a:t>
              </a:r>
              <a:r>
                <a:rPr lang="en-US" sz="1200" dirty="0" err="1" smtClean="0"/>
                <a:t>deuterio</a:t>
              </a:r>
              <a:r>
                <a:rPr lang="en-US" sz="1200" dirty="0" smtClean="0"/>
                <a:t> compounds would form.</a:t>
              </a:r>
              <a:endParaRPr lang="en-US" sz="1200" dirty="0"/>
            </a:p>
          </p:txBody>
        </p:sp>
      </p:grpSp>
    </p:spTree>
    <p:extLst>
      <p:ext uri="{BB962C8B-B14F-4D97-AF65-F5344CB8AC3E}">
        <p14:creationId xmlns:p14="http://schemas.microsoft.com/office/powerpoint/2010/main" val="39157724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0113" y="-279435"/>
            <a:ext cx="7772400" cy="1470025"/>
          </a:xfrm>
        </p:spPr>
        <p:txBody>
          <a:bodyPr>
            <a:normAutofit/>
          </a:bodyPr>
          <a:lstStyle/>
          <a:p>
            <a:r>
              <a:rPr lang="en-US" sz="2800" i="1" dirty="0" err="1" smtClean="0">
                <a:solidFill>
                  <a:srgbClr val="FF0000"/>
                </a:solidFill>
              </a:rPr>
              <a:t>Oxymercuration</a:t>
            </a:r>
            <a:r>
              <a:rPr lang="en-US" sz="2800" i="1" dirty="0" smtClean="0">
                <a:solidFill>
                  <a:srgbClr val="FF0000"/>
                </a:solidFill>
              </a:rPr>
              <a:t> - IV</a:t>
            </a:r>
            <a:endParaRPr lang="en-US" sz="2800" i="1" dirty="0">
              <a:solidFill>
                <a:srgbClr val="FF0000"/>
              </a:solidFill>
            </a:endParaRPr>
          </a:p>
        </p:txBody>
      </p:sp>
      <p:grpSp>
        <p:nvGrpSpPr>
          <p:cNvPr id="16" name="Group 15"/>
          <p:cNvGrpSpPr/>
          <p:nvPr/>
        </p:nvGrpSpPr>
        <p:grpSpPr>
          <a:xfrm>
            <a:off x="927100" y="1190590"/>
            <a:ext cx="7899971" cy="2068378"/>
            <a:chOff x="927100" y="1190590"/>
            <a:chExt cx="7899971" cy="2068378"/>
          </a:xfrm>
        </p:grpSpPr>
        <p:sp>
          <p:nvSpPr>
            <p:cNvPr id="9" name="TextBox 8"/>
            <p:cNvSpPr txBox="1"/>
            <p:nvPr/>
          </p:nvSpPr>
          <p:spPr>
            <a:xfrm>
              <a:off x="1663700" y="2951191"/>
              <a:ext cx="2223686" cy="307777"/>
            </a:xfrm>
            <a:prstGeom prst="rect">
              <a:avLst/>
            </a:prstGeom>
            <a:solidFill>
              <a:srgbClr val="F6FFCF"/>
            </a:solidFill>
            <a:ln>
              <a:solidFill>
                <a:srgbClr val="FF0000"/>
              </a:solidFill>
            </a:ln>
          </p:spPr>
          <p:txBody>
            <a:bodyPr wrap="none" rtlCol="0">
              <a:spAutoFit/>
            </a:bodyPr>
            <a:lstStyle/>
            <a:p>
              <a:r>
                <a:rPr lang="en-US" sz="1400" dirty="0" smtClean="0"/>
                <a:t>anti addition; </a:t>
              </a:r>
              <a:r>
                <a:rPr lang="en-US" sz="1400" dirty="0" err="1" smtClean="0"/>
                <a:t>Markovnikov</a:t>
              </a:r>
              <a:endParaRPr lang="en-US" sz="1400" dirty="0"/>
            </a:p>
          </p:txBody>
        </p:sp>
        <p:grpSp>
          <p:nvGrpSpPr>
            <p:cNvPr id="15" name="Group 14"/>
            <p:cNvGrpSpPr/>
            <p:nvPr/>
          </p:nvGrpSpPr>
          <p:grpSpPr>
            <a:xfrm>
              <a:off x="927100" y="1190590"/>
              <a:ext cx="7899971" cy="1727200"/>
              <a:chOff x="927100" y="1190590"/>
              <a:chExt cx="7899971" cy="1727200"/>
            </a:xfrm>
          </p:grpSpPr>
          <p:pic>
            <p:nvPicPr>
              <p:cNvPr id="4" name="Picture 3"/>
              <p:cNvPicPr>
                <a:picLocks noChangeAspect="1"/>
              </p:cNvPicPr>
              <p:nvPr/>
            </p:nvPicPr>
            <p:blipFill>
              <a:blip r:embed="rId3"/>
              <a:stretch>
                <a:fillRect/>
              </a:stretch>
            </p:blipFill>
            <p:spPr>
              <a:xfrm>
                <a:off x="927100" y="1190590"/>
                <a:ext cx="6921500" cy="1727200"/>
              </a:xfrm>
              <a:prstGeom prst="rect">
                <a:avLst/>
              </a:prstGeom>
            </p:spPr>
          </p:pic>
          <p:sp>
            <p:nvSpPr>
              <p:cNvPr id="12" name="TextBox 11"/>
              <p:cNvSpPr txBox="1"/>
              <p:nvPr/>
            </p:nvSpPr>
            <p:spPr>
              <a:xfrm>
                <a:off x="7645400" y="1927423"/>
                <a:ext cx="1181671" cy="307777"/>
              </a:xfrm>
              <a:prstGeom prst="rect">
                <a:avLst/>
              </a:prstGeom>
              <a:solidFill>
                <a:srgbClr val="F6FFCF"/>
              </a:solidFill>
              <a:ln>
                <a:solidFill>
                  <a:srgbClr val="FF0000"/>
                </a:solidFill>
              </a:ln>
            </p:spPr>
            <p:txBody>
              <a:bodyPr wrap="none" rtlCol="0">
                <a:spAutoFit/>
              </a:bodyPr>
              <a:lstStyle/>
              <a:p>
                <a:r>
                  <a:rPr lang="en-US" sz="1400" dirty="0" err="1" smtClean="0"/>
                  <a:t>diastereomers</a:t>
                </a:r>
                <a:endParaRPr lang="en-US" sz="1400" dirty="0"/>
              </a:p>
            </p:txBody>
          </p:sp>
        </p:grpSp>
      </p:grpSp>
      <p:grpSp>
        <p:nvGrpSpPr>
          <p:cNvPr id="14" name="Group 13"/>
          <p:cNvGrpSpPr/>
          <p:nvPr/>
        </p:nvGrpSpPr>
        <p:grpSpPr>
          <a:xfrm>
            <a:off x="1092200" y="2958959"/>
            <a:ext cx="6451600" cy="3365641"/>
            <a:chOff x="1092200" y="2958959"/>
            <a:chExt cx="6451600" cy="3365641"/>
          </a:xfrm>
        </p:grpSpPr>
        <p:pic>
          <p:nvPicPr>
            <p:cNvPr id="5" name="Picture 4"/>
            <p:cNvPicPr>
              <a:picLocks noChangeAspect="1"/>
            </p:cNvPicPr>
            <p:nvPr/>
          </p:nvPicPr>
          <p:blipFill>
            <a:blip r:embed="rId4"/>
            <a:stretch>
              <a:fillRect/>
            </a:stretch>
          </p:blipFill>
          <p:spPr>
            <a:xfrm>
              <a:off x="1092200" y="3530600"/>
              <a:ext cx="6451600" cy="2794000"/>
            </a:xfrm>
            <a:prstGeom prst="rect">
              <a:avLst/>
            </a:prstGeom>
          </p:spPr>
        </p:pic>
        <p:sp>
          <p:nvSpPr>
            <p:cNvPr id="8" name="TextBox 7"/>
            <p:cNvSpPr txBox="1"/>
            <p:nvPr/>
          </p:nvSpPr>
          <p:spPr>
            <a:xfrm>
              <a:off x="1663700" y="5294411"/>
              <a:ext cx="2223686" cy="307777"/>
            </a:xfrm>
            <a:prstGeom prst="rect">
              <a:avLst/>
            </a:prstGeom>
            <a:solidFill>
              <a:srgbClr val="F6FFCF"/>
            </a:solidFill>
            <a:ln>
              <a:solidFill>
                <a:srgbClr val="FF0000"/>
              </a:solidFill>
            </a:ln>
          </p:spPr>
          <p:txBody>
            <a:bodyPr wrap="none" rtlCol="0">
              <a:spAutoFit/>
            </a:bodyPr>
            <a:lstStyle/>
            <a:p>
              <a:r>
                <a:rPr lang="en-US" sz="1400" dirty="0" smtClean="0"/>
                <a:t>anti addition; </a:t>
              </a:r>
              <a:r>
                <a:rPr lang="en-US" sz="1400" dirty="0" err="1" smtClean="0"/>
                <a:t>Markovnikov</a:t>
              </a:r>
              <a:endParaRPr lang="en-US" sz="1400" dirty="0"/>
            </a:p>
          </p:txBody>
        </p:sp>
        <p:pic>
          <p:nvPicPr>
            <p:cNvPr id="10" name="Picture 9"/>
            <p:cNvPicPr>
              <a:picLocks noChangeAspect="1"/>
            </p:cNvPicPr>
            <p:nvPr/>
          </p:nvPicPr>
          <p:blipFill>
            <a:blip r:embed="rId5"/>
            <a:stretch>
              <a:fillRect/>
            </a:stretch>
          </p:blipFill>
          <p:spPr>
            <a:xfrm>
              <a:off x="4318000" y="2958959"/>
              <a:ext cx="152400" cy="749300"/>
            </a:xfrm>
            <a:prstGeom prst="rect">
              <a:avLst/>
            </a:prstGeom>
          </p:spPr>
        </p:pic>
        <p:sp>
          <p:nvSpPr>
            <p:cNvPr id="11" name="TextBox 10"/>
            <p:cNvSpPr txBox="1"/>
            <p:nvPr/>
          </p:nvSpPr>
          <p:spPr>
            <a:xfrm>
              <a:off x="4610100" y="3108523"/>
              <a:ext cx="1181671" cy="307777"/>
            </a:xfrm>
            <a:prstGeom prst="rect">
              <a:avLst/>
            </a:prstGeom>
            <a:solidFill>
              <a:srgbClr val="F6FFCF"/>
            </a:solidFill>
            <a:ln>
              <a:solidFill>
                <a:srgbClr val="FF0000"/>
              </a:solidFill>
            </a:ln>
          </p:spPr>
          <p:txBody>
            <a:bodyPr wrap="none" rtlCol="0">
              <a:spAutoFit/>
            </a:bodyPr>
            <a:lstStyle/>
            <a:p>
              <a:r>
                <a:rPr lang="en-US" sz="1400" dirty="0" err="1" smtClean="0"/>
                <a:t>diastereomers</a:t>
              </a:r>
              <a:endParaRPr lang="en-US" sz="1400" dirty="0"/>
            </a:p>
          </p:txBody>
        </p:sp>
        <p:sp>
          <p:nvSpPr>
            <p:cNvPr id="13" name="TextBox 12"/>
            <p:cNvSpPr txBox="1"/>
            <p:nvPr/>
          </p:nvSpPr>
          <p:spPr>
            <a:xfrm>
              <a:off x="5442819" y="4697968"/>
              <a:ext cx="2100981" cy="369332"/>
            </a:xfrm>
            <a:prstGeom prst="rect">
              <a:avLst/>
            </a:prstGeom>
            <a:solidFill>
              <a:srgbClr val="F6FFCF"/>
            </a:solidFill>
            <a:ln>
              <a:solidFill>
                <a:srgbClr val="FF0000"/>
              </a:solidFill>
            </a:ln>
          </p:spPr>
          <p:txBody>
            <a:bodyPr wrap="none" rtlCol="0">
              <a:spAutoFit/>
            </a:bodyPr>
            <a:lstStyle/>
            <a:p>
              <a:r>
                <a:rPr lang="en-US" dirty="0" smtClean="0"/>
                <a:t>radical intermediate</a:t>
              </a:r>
              <a:endParaRPr lang="en-US" dirty="0"/>
            </a:p>
          </p:txBody>
        </p:sp>
      </p:grpSp>
    </p:spTree>
    <p:extLst>
      <p:ext uri="{BB962C8B-B14F-4D97-AF65-F5344CB8AC3E}">
        <p14:creationId xmlns:p14="http://schemas.microsoft.com/office/powerpoint/2010/main" val="4513623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17569" y="375178"/>
            <a:ext cx="6436184" cy="523220"/>
          </a:xfrm>
          <a:prstGeom prst="rect">
            <a:avLst/>
          </a:prstGeom>
        </p:spPr>
        <p:txBody>
          <a:bodyPr wrap="none">
            <a:spAutoFit/>
          </a:bodyPr>
          <a:lstStyle/>
          <a:p>
            <a:r>
              <a:rPr lang="en-US" sz="2800" i="1" dirty="0" smtClean="0">
                <a:solidFill>
                  <a:srgbClr val="FF0000"/>
                </a:solidFill>
                <a:latin typeface="+mj-lt"/>
              </a:rPr>
              <a:t>Alkyl </a:t>
            </a:r>
            <a:r>
              <a:rPr lang="en-US" sz="2800" i="1" dirty="0" err="1" smtClean="0">
                <a:solidFill>
                  <a:srgbClr val="FF0000"/>
                </a:solidFill>
                <a:latin typeface="+mj-lt"/>
              </a:rPr>
              <a:t>Mercurials</a:t>
            </a:r>
            <a:r>
              <a:rPr lang="en-US" sz="2800" i="1" dirty="0" smtClean="0">
                <a:solidFill>
                  <a:srgbClr val="FF0000"/>
                </a:solidFill>
                <a:latin typeface="+mj-lt"/>
              </a:rPr>
              <a:t> – Radical Oxygenation</a:t>
            </a:r>
            <a:endParaRPr lang="en-US" sz="2800" dirty="0">
              <a:latin typeface="+mj-lt"/>
            </a:endParaRPr>
          </a:p>
        </p:txBody>
      </p:sp>
      <p:pic>
        <p:nvPicPr>
          <p:cNvPr id="10" name="Picture 9"/>
          <p:cNvPicPr>
            <a:picLocks noChangeAspect="1"/>
          </p:cNvPicPr>
          <p:nvPr/>
        </p:nvPicPr>
        <p:blipFill>
          <a:blip r:embed="rId3"/>
          <a:stretch>
            <a:fillRect/>
          </a:stretch>
        </p:blipFill>
        <p:spPr>
          <a:xfrm>
            <a:off x="3112931" y="1979352"/>
            <a:ext cx="5067300" cy="1130300"/>
          </a:xfrm>
          <a:prstGeom prst="rect">
            <a:avLst/>
          </a:prstGeom>
          <a:ln>
            <a:noFill/>
          </a:ln>
        </p:spPr>
      </p:pic>
      <p:pic>
        <p:nvPicPr>
          <p:cNvPr id="11" name="Picture 10"/>
          <p:cNvPicPr>
            <a:picLocks noChangeAspect="1"/>
          </p:cNvPicPr>
          <p:nvPr/>
        </p:nvPicPr>
        <p:blipFill>
          <a:blip r:embed="rId4"/>
          <a:stretch>
            <a:fillRect/>
          </a:stretch>
        </p:blipFill>
        <p:spPr>
          <a:xfrm>
            <a:off x="3332926" y="1522152"/>
            <a:ext cx="4495800" cy="1879600"/>
          </a:xfrm>
          <a:prstGeom prst="rect">
            <a:avLst/>
          </a:prstGeom>
        </p:spPr>
      </p:pic>
      <p:grpSp>
        <p:nvGrpSpPr>
          <p:cNvPr id="20" name="Group 19"/>
          <p:cNvGrpSpPr/>
          <p:nvPr/>
        </p:nvGrpSpPr>
        <p:grpSpPr>
          <a:xfrm>
            <a:off x="4579637" y="4312503"/>
            <a:ext cx="4572000" cy="2400657"/>
            <a:chOff x="3382479" y="4222571"/>
            <a:chExt cx="4572000" cy="2400657"/>
          </a:xfrm>
        </p:grpSpPr>
        <p:sp>
          <p:nvSpPr>
            <p:cNvPr id="18" name="Rectangle 17"/>
            <p:cNvSpPr/>
            <p:nvPr/>
          </p:nvSpPr>
          <p:spPr>
            <a:xfrm>
              <a:off x="3382479" y="4222571"/>
              <a:ext cx="4572000" cy="2400657"/>
            </a:xfrm>
            <a:prstGeom prst="rect">
              <a:avLst/>
            </a:prstGeom>
          </p:spPr>
          <p:txBody>
            <a:bodyPr>
              <a:spAutoFit/>
            </a:bodyPr>
            <a:lstStyle/>
            <a:p>
              <a:r>
                <a:rPr lang="en-US" dirty="0" err="1"/>
                <a:t>RHgBr</a:t>
              </a:r>
              <a:r>
                <a:rPr lang="en-US" dirty="0"/>
                <a:t>  +  BH</a:t>
              </a:r>
              <a:r>
                <a:rPr lang="en-US" baseline="-25000" dirty="0"/>
                <a:t>4</a:t>
              </a:r>
              <a:r>
                <a:rPr lang="en-US" baseline="30000" dirty="0"/>
                <a:t>-</a:t>
              </a:r>
              <a:r>
                <a:rPr lang="en-US" dirty="0"/>
                <a:t>  --------&gt;   </a:t>
              </a:r>
              <a:r>
                <a:rPr lang="en-US" dirty="0" err="1"/>
                <a:t>RHgH</a:t>
              </a:r>
              <a:endParaRPr lang="en-US" dirty="0"/>
            </a:p>
            <a:p>
              <a:endParaRPr lang="en-US" dirty="0"/>
            </a:p>
            <a:p>
              <a:r>
                <a:rPr lang="en-US" dirty="0" err="1"/>
                <a:t>RHgH</a:t>
              </a:r>
              <a:r>
                <a:rPr lang="en-US" dirty="0"/>
                <a:t>  ---------&gt; R </a:t>
              </a:r>
              <a:r>
                <a:rPr lang="en-US" baseline="30000" dirty="0"/>
                <a:t>.</a:t>
              </a:r>
              <a:r>
                <a:rPr lang="en-US" dirty="0"/>
                <a:t>  + </a:t>
              </a:r>
              <a:r>
                <a:rPr lang="en-US" baseline="30000" dirty="0"/>
                <a:t> .</a:t>
              </a:r>
              <a:r>
                <a:rPr lang="en-US" dirty="0"/>
                <a:t> </a:t>
              </a:r>
              <a:r>
                <a:rPr lang="en-US" dirty="0" err="1"/>
                <a:t>HgH</a:t>
              </a:r>
              <a:endParaRPr lang="en-US" dirty="0"/>
            </a:p>
            <a:p>
              <a:endParaRPr lang="en-US" dirty="0"/>
            </a:p>
            <a:p>
              <a:r>
                <a:rPr lang="pt-BR" dirty="0" err="1"/>
                <a:t>R</a:t>
              </a:r>
              <a:r>
                <a:rPr lang="pt-BR" baseline="30000" dirty="0"/>
                <a:t> .</a:t>
              </a:r>
              <a:r>
                <a:rPr lang="pt-BR" dirty="0"/>
                <a:t>  +  O</a:t>
              </a:r>
              <a:r>
                <a:rPr lang="pt-BR" baseline="-25000" dirty="0"/>
                <a:t>2</a:t>
              </a:r>
              <a:r>
                <a:rPr lang="pt-BR" dirty="0"/>
                <a:t>  ---------&gt;  ROO</a:t>
              </a:r>
              <a:r>
                <a:rPr lang="pt-BR" baseline="30000" dirty="0"/>
                <a:t> .</a:t>
              </a:r>
            </a:p>
            <a:p>
              <a:endParaRPr lang="pt-BR" baseline="30000" dirty="0"/>
            </a:p>
            <a:p>
              <a:r>
                <a:rPr lang="pt-BR" dirty="0"/>
                <a:t>ROO</a:t>
              </a:r>
              <a:r>
                <a:rPr lang="pt-BR" baseline="30000" dirty="0"/>
                <a:t> .  </a:t>
              </a:r>
              <a:r>
                <a:rPr lang="pt-BR" dirty="0"/>
                <a:t>+</a:t>
              </a:r>
              <a:r>
                <a:rPr lang="pt-BR" baseline="30000" dirty="0"/>
                <a:t>  .</a:t>
              </a:r>
              <a:r>
                <a:rPr lang="pt-BR" dirty="0"/>
                <a:t> </a:t>
              </a:r>
              <a:r>
                <a:rPr lang="pt-BR" dirty="0" err="1"/>
                <a:t>HgH</a:t>
              </a:r>
              <a:r>
                <a:rPr lang="pt-BR" dirty="0"/>
                <a:t>  -------&gt; ROOH  +  Hg</a:t>
              </a:r>
              <a:r>
                <a:rPr lang="pt-BR" baseline="30000" dirty="0"/>
                <a:t>0</a:t>
              </a:r>
            </a:p>
            <a:p>
              <a:endParaRPr lang="pt-BR" baseline="30000" dirty="0"/>
            </a:p>
            <a:p>
              <a:r>
                <a:rPr lang="pt-BR" dirty="0"/>
                <a:t>ROOH  +   BH</a:t>
              </a:r>
              <a:r>
                <a:rPr lang="pt-BR" baseline="-25000" dirty="0"/>
                <a:t>4</a:t>
              </a:r>
              <a:r>
                <a:rPr lang="pt-BR" baseline="30000" dirty="0"/>
                <a:t>-</a:t>
              </a:r>
              <a:r>
                <a:rPr lang="pt-BR" dirty="0"/>
                <a:t>  --------&gt;   ROH</a:t>
              </a:r>
              <a:endParaRPr lang="en-US" dirty="0"/>
            </a:p>
          </p:txBody>
        </p:sp>
        <p:sp>
          <p:nvSpPr>
            <p:cNvPr id="19" name="Rectangle 18"/>
            <p:cNvSpPr/>
            <p:nvPr/>
          </p:nvSpPr>
          <p:spPr>
            <a:xfrm>
              <a:off x="3398537" y="4222571"/>
              <a:ext cx="3827763" cy="2400657"/>
            </a:xfrm>
            <a:prstGeom prst="rect">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8" name="Group 27"/>
          <p:cNvGrpSpPr/>
          <p:nvPr/>
        </p:nvGrpSpPr>
        <p:grpSpPr>
          <a:xfrm>
            <a:off x="714803" y="3448734"/>
            <a:ext cx="7239676" cy="1974166"/>
            <a:chOff x="714803" y="3448734"/>
            <a:chExt cx="7239676" cy="1974166"/>
          </a:xfrm>
        </p:grpSpPr>
        <p:pic>
          <p:nvPicPr>
            <p:cNvPr id="27" name="Picture 26"/>
            <p:cNvPicPr>
              <a:picLocks noChangeAspect="1"/>
            </p:cNvPicPr>
            <p:nvPr/>
          </p:nvPicPr>
          <p:blipFill>
            <a:blip r:embed="rId5"/>
            <a:stretch>
              <a:fillRect/>
            </a:stretch>
          </p:blipFill>
          <p:spPr>
            <a:xfrm>
              <a:off x="2154282" y="4698505"/>
              <a:ext cx="233359" cy="204189"/>
            </a:xfrm>
            <a:prstGeom prst="rect">
              <a:avLst/>
            </a:prstGeom>
          </p:spPr>
        </p:pic>
        <p:grpSp>
          <p:nvGrpSpPr>
            <p:cNvPr id="26" name="Group 25"/>
            <p:cNvGrpSpPr/>
            <p:nvPr/>
          </p:nvGrpSpPr>
          <p:grpSpPr>
            <a:xfrm>
              <a:off x="714803" y="3448734"/>
              <a:ext cx="7239676" cy="1974166"/>
              <a:chOff x="714803" y="3448734"/>
              <a:chExt cx="7239676" cy="1974166"/>
            </a:xfrm>
          </p:grpSpPr>
          <p:grpSp>
            <p:nvGrpSpPr>
              <p:cNvPr id="16" name="Group 15"/>
              <p:cNvGrpSpPr/>
              <p:nvPr/>
            </p:nvGrpSpPr>
            <p:grpSpPr>
              <a:xfrm>
                <a:off x="714803" y="3448734"/>
                <a:ext cx="7239676" cy="1974166"/>
                <a:chOff x="613203" y="3664634"/>
                <a:chExt cx="7239676" cy="1974166"/>
              </a:xfrm>
            </p:grpSpPr>
            <p:sp>
              <p:nvSpPr>
                <p:cNvPr id="14" name="TextBox 13"/>
                <p:cNvSpPr txBox="1"/>
                <p:nvPr/>
              </p:nvSpPr>
              <p:spPr>
                <a:xfrm>
                  <a:off x="3296937" y="3664634"/>
                  <a:ext cx="4555942" cy="646331"/>
                </a:xfrm>
                <a:prstGeom prst="rect">
                  <a:avLst/>
                </a:prstGeom>
                <a:solidFill>
                  <a:srgbClr val="FAFFD3"/>
                </a:solidFill>
                <a:ln>
                  <a:solidFill>
                    <a:srgbClr val="FF0000"/>
                  </a:solidFill>
                </a:ln>
              </p:spPr>
              <p:txBody>
                <a:bodyPr wrap="none" rtlCol="0">
                  <a:spAutoFit/>
                </a:bodyPr>
                <a:lstStyle/>
                <a:p>
                  <a:r>
                    <a:rPr lang="en-US" dirty="0" smtClean="0"/>
                    <a:t>Endo and </a:t>
                  </a:r>
                  <a:r>
                    <a:rPr lang="en-US" dirty="0" err="1" smtClean="0"/>
                    <a:t>exo</a:t>
                  </a:r>
                  <a:r>
                    <a:rPr lang="en-US" dirty="0" smtClean="0"/>
                    <a:t> </a:t>
                  </a:r>
                  <a:r>
                    <a:rPr lang="en-US" dirty="0" err="1" smtClean="0"/>
                    <a:t>mercurials</a:t>
                  </a:r>
                  <a:r>
                    <a:rPr lang="en-US" dirty="0" smtClean="0"/>
                    <a:t> give the same radical.</a:t>
                  </a:r>
                </a:p>
                <a:p>
                  <a:r>
                    <a:rPr lang="en-US" dirty="0" smtClean="0"/>
                    <a:t>Product distributions the same.</a:t>
                  </a:r>
                  <a:endParaRPr lang="en-US" dirty="0"/>
                </a:p>
              </p:txBody>
            </p:sp>
            <p:pic>
              <p:nvPicPr>
                <p:cNvPr id="15" name="Picture 14"/>
                <p:cNvPicPr>
                  <a:picLocks noChangeAspect="1"/>
                </p:cNvPicPr>
                <p:nvPr/>
              </p:nvPicPr>
              <p:blipFill>
                <a:blip r:embed="rId6"/>
                <a:stretch>
                  <a:fillRect/>
                </a:stretch>
              </p:blipFill>
              <p:spPr>
                <a:xfrm>
                  <a:off x="613203" y="4648200"/>
                  <a:ext cx="977900" cy="990600"/>
                </a:xfrm>
                <a:prstGeom prst="rect">
                  <a:avLst/>
                </a:prstGeom>
              </p:spPr>
            </p:pic>
          </p:grpSp>
          <p:sp>
            <p:nvSpPr>
              <p:cNvPr id="24" name="TextBox 23"/>
              <p:cNvSpPr txBox="1"/>
              <p:nvPr/>
            </p:nvSpPr>
            <p:spPr>
              <a:xfrm>
                <a:off x="1785542" y="4800600"/>
                <a:ext cx="543739" cy="369332"/>
              </a:xfrm>
              <a:prstGeom prst="rect">
                <a:avLst/>
              </a:prstGeom>
              <a:noFill/>
            </p:spPr>
            <p:txBody>
              <a:bodyPr wrap="none" rtlCol="0">
                <a:spAutoFit/>
              </a:bodyPr>
              <a:lstStyle/>
              <a:p>
                <a:r>
                  <a:rPr lang="en-US" dirty="0" smtClean="0"/>
                  <a:t>= R</a:t>
                </a:r>
                <a:endParaRPr lang="en-US" baseline="30000" dirty="0" smtClean="0"/>
              </a:p>
            </p:txBody>
          </p:sp>
        </p:grpSp>
      </p:grpSp>
      <p:grpSp>
        <p:nvGrpSpPr>
          <p:cNvPr id="30" name="Group 29"/>
          <p:cNvGrpSpPr/>
          <p:nvPr/>
        </p:nvGrpSpPr>
        <p:grpSpPr>
          <a:xfrm>
            <a:off x="273770" y="1068742"/>
            <a:ext cx="3544428" cy="5545557"/>
            <a:chOff x="273770" y="1068742"/>
            <a:chExt cx="3544428" cy="5545557"/>
          </a:xfrm>
        </p:grpSpPr>
        <p:grpSp>
          <p:nvGrpSpPr>
            <p:cNvPr id="21" name="Group 20"/>
            <p:cNvGrpSpPr/>
            <p:nvPr/>
          </p:nvGrpSpPr>
          <p:grpSpPr>
            <a:xfrm>
              <a:off x="273770" y="1068742"/>
              <a:ext cx="2489200" cy="3288390"/>
              <a:chOff x="273770" y="1068742"/>
              <a:chExt cx="2489200" cy="3288390"/>
            </a:xfrm>
          </p:grpSpPr>
          <p:pic>
            <p:nvPicPr>
              <p:cNvPr id="8" name="Picture 7"/>
              <p:cNvPicPr>
                <a:picLocks noChangeAspect="1"/>
              </p:cNvPicPr>
              <p:nvPr/>
            </p:nvPicPr>
            <p:blipFill>
              <a:blip r:embed="rId7"/>
              <a:stretch>
                <a:fillRect/>
              </a:stretch>
            </p:blipFill>
            <p:spPr>
              <a:xfrm>
                <a:off x="273770" y="1068742"/>
                <a:ext cx="2489200" cy="2667000"/>
              </a:xfrm>
              <a:prstGeom prst="rect">
                <a:avLst/>
              </a:prstGeom>
            </p:spPr>
          </p:pic>
          <p:sp>
            <p:nvSpPr>
              <p:cNvPr id="12" name="TextBox 11"/>
              <p:cNvSpPr txBox="1"/>
              <p:nvPr/>
            </p:nvSpPr>
            <p:spPr>
              <a:xfrm>
                <a:off x="584200" y="2253734"/>
                <a:ext cx="633369" cy="369332"/>
              </a:xfrm>
              <a:prstGeom prst="rect">
                <a:avLst/>
              </a:prstGeom>
              <a:solidFill>
                <a:srgbClr val="FAFFD3"/>
              </a:solidFill>
              <a:ln>
                <a:solidFill>
                  <a:srgbClr val="FF0000"/>
                </a:solidFill>
              </a:ln>
            </p:spPr>
            <p:txBody>
              <a:bodyPr wrap="none" rtlCol="0">
                <a:spAutoFit/>
              </a:bodyPr>
              <a:lstStyle/>
              <a:p>
                <a:r>
                  <a:rPr lang="en-US" dirty="0" err="1" smtClean="0"/>
                  <a:t>endo</a:t>
                </a:r>
                <a:endParaRPr lang="en-US" dirty="0"/>
              </a:p>
            </p:txBody>
          </p:sp>
          <p:sp>
            <p:nvSpPr>
              <p:cNvPr id="13" name="TextBox 12"/>
              <p:cNvSpPr txBox="1"/>
              <p:nvPr/>
            </p:nvSpPr>
            <p:spPr>
              <a:xfrm>
                <a:off x="584200" y="3987800"/>
                <a:ext cx="517953" cy="369332"/>
              </a:xfrm>
              <a:prstGeom prst="rect">
                <a:avLst/>
              </a:prstGeom>
              <a:solidFill>
                <a:srgbClr val="FAFFD3"/>
              </a:solidFill>
              <a:ln>
                <a:solidFill>
                  <a:srgbClr val="FF0000"/>
                </a:solidFill>
              </a:ln>
            </p:spPr>
            <p:txBody>
              <a:bodyPr wrap="none" rtlCol="0">
                <a:spAutoFit/>
              </a:bodyPr>
              <a:lstStyle/>
              <a:p>
                <a:r>
                  <a:rPr lang="en-US" dirty="0" err="1" smtClean="0"/>
                  <a:t>exo</a:t>
                </a:r>
                <a:endParaRPr lang="en-US" dirty="0"/>
              </a:p>
            </p:txBody>
          </p:sp>
        </p:grpSp>
        <p:sp>
          <p:nvSpPr>
            <p:cNvPr id="29" name="Rectangle 28"/>
            <p:cNvSpPr/>
            <p:nvPr/>
          </p:nvSpPr>
          <p:spPr>
            <a:xfrm>
              <a:off x="490365" y="5967968"/>
              <a:ext cx="3327833" cy="646331"/>
            </a:xfrm>
            <a:prstGeom prst="rect">
              <a:avLst/>
            </a:prstGeom>
          </p:spPr>
          <p:txBody>
            <a:bodyPr wrap="none">
              <a:spAutoFit/>
            </a:bodyPr>
            <a:lstStyle/>
            <a:p>
              <a:r>
                <a:rPr lang="en-US" dirty="0" smtClean="0"/>
                <a:t>C. L. Hill and G. M. </a:t>
              </a:r>
              <a:r>
                <a:rPr lang="en-US" dirty="0" err="1" smtClean="0"/>
                <a:t>Whitesides</a:t>
              </a:r>
              <a:r>
                <a:rPr lang="en-US" dirty="0" smtClean="0"/>
                <a:t>,</a:t>
              </a:r>
            </a:p>
            <a:p>
              <a:r>
                <a:rPr lang="en-US" i="1" dirty="0" smtClean="0"/>
                <a:t>J. Am. Chem. Soc.</a:t>
              </a:r>
              <a:r>
                <a:rPr lang="en-US" dirty="0" smtClean="0"/>
                <a:t>, </a:t>
              </a:r>
              <a:r>
                <a:rPr lang="en-US" b="1" dirty="0"/>
                <a:t>96</a:t>
              </a:r>
              <a:r>
                <a:rPr lang="en-US" dirty="0" smtClean="0"/>
                <a:t>, </a:t>
              </a:r>
              <a:r>
                <a:rPr lang="en-US" i="1" dirty="0" smtClean="0"/>
                <a:t>1974</a:t>
              </a:r>
              <a:r>
                <a:rPr lang="en-US" dirty="0" smtClean="0"/>
                <a:t>, 870. </a:t>
              </a:r>
              <a:endParaRPr lang="en-US" dirty="0"/>
            </a:p>
          </p:txBody>
        </p:sp>
      </p:grpSp>
    </p:spTree>
    <p:extLst>
      <p:ext uri="{BB962C8B-B14F-4D97-AF65-F5344CB8AC3E}">
        <p14:creationId xmlns:p14="http://schemas.microsoft.com/office/powerpoint/2010/main" val="30743482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406</TotalTime>
  <Words>949</Words>
  <Application>Microsoft Macintosh PowerPoint</Application>
  <PresentationFormat>On-screen Show (4:3)</PresentationFormat>
  <Paragraphs>51</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Oxymercuration</vt:lpstr>
      <vt:lpstr>Oxymercuration – II; Add a Methyl Group</vt:lpstr>
      <vt:lpstr>Oxymercuration - III</vt:lpstr>
      <vt:lpstr>Oxymercuration - IV</vt:lpstr>
      <vt:lpstr>PowerPoint Presentation</vt:lpstr>
    </vt:vector>
  </TitlesOfParts>
  <Company>yale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Fred Ziegler</dc:creator>
  <cp:lastModifiedBy>Fred Ziegler</cp:lastModifiedBy>
  <cp:revision>59</cp:revision>
  <dcterms:created xsi:type="dcterms:W3CDTF">2013-03-04T13:14:07Z</dcterms:created>
  <dcterms:modified xsi:type="dcterms:W3CDTF">2013-03-06T00:20:30Z</dcterms:modified>
</cp:coreProperties>
</file>