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80" r:id="rId4"/>
    <p:sldId id="275" r:id="rId5"/>
    <p:sldId id="257" r:id="rId6"/>
    <p:sldId id="266" r:id="rId7"/>
    <p:sldId id="265" r:id="rId8"/>
    <p:sldId id="267" r:id="rId9"/>
    <p:sldId id="276" r:id="rId10"/>
    <p:sldId id="268" r:id="rId11"/>
    <p:sldId id="258" r:id="rId12"/>
    <p:sldId id="259" r:id="rId13"/>
    <p:sldId id="274" r:id="rId14"/>
    <p:sldId id="261" r:id="rId15"/>
    <p:sldId id="279" r:id="rId16"/>
    <p:sldId id="262" r:id="rId17"/>
    <p:sldId id="277" r:id="rId18"/>
    <p:sldId id="278" r:id="rId19"/>
    <p:sldId id="263" r:id="rId20"/>
    <p:sldId id="26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599" autoAdjust="0"/>
  </p:normalViewPr>
  <p:slideViewPr>
    <p:cSldViewPr snapToGrid="0" snapToObjects="1">
      <p:cViewPr varScale="1">
        <p:scale>
          <a:sx n="95" d="100"/>
          <a:sy n="95" d="100"/>
        </p:scale>
        <p:origin x="-1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6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1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E8EB-C197-4644-89E9-CDA559C4FFC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9D17-7572-4C42-8A9D-9E98054F8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tiff"/><Relationship Id="rId7" Type="http://schemas.openxmlformats.org/officeDocument/2006/relationships/image" Target="../media/image4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1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671" y="2924285"/>
            <a:ext cx="517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On Stereochemistry and Chirality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154" y="1979256"/>
            <a:ext cx="2060302" cy="2455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62" y="1979256"/>
            <a:ext cx="2060302" cy="24551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2342" y="492402"/>
            <a:ext cx="26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 on </a:t>
            </a:r>
            <a:r>
              <a:rPr lang="en-US" b="1" dirty="0" err="1" smtClean="0">
                <a:solidFill>
                  <a:srgbClr val="FF0000"/>
                </a:solidFill>
              </a:rPr>
              <a:t>Atropisomerism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709" y="103664"/>
            <a:ext cx="8358377" cy="6307356"/>
            <a:chOff x="317709" y="103664"/>
            <a:chExt cx="8358377" cy="6307356"/>
          </a:xfrm>
        </p:grpSpPr>
        <p:sp>
          <p:nvSpPr>
            <p:cNvPr id="16" name="Rectangle 15"/>
            <p:cNvSpPr/>
            <p:nvPr/>
          </p:nvSpPr>
          <p:spPr>
            <a:xfrm>
              <a:off x="317709" y="5487690"/>
              <a:ext cx="83583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Ambient Temperature </a:t>
              </a:r>
              <a:r>
                <a:rPr lang="en-US" dirty="0" err="1"/>
                <a:t>Ullmann</a:t>
              </a:r>
              <a:r>
                <a:rPr lang="en-US" dirty="0"/>
                <a:t> Reaction and </a:t>
              </a:r>
              <a:r>
                <a:rPr lang="en-US" dirty="0" smtClean="0"/>
                <a:t>Its Application </a:t>
              </a:r>
              <a:r>
                <a:rPr lang="en-US" dirty="0"/>
                <a:t>to the Total Synthesis of </a:t>
              </a:r>
              <a:r>
                <a:rPr lang="en-US" dirty="0" smtClean="0"/>
                <a:t>(±)</a:t>
              </a:r>
              <a:r>
                <a:rPr lang="en-US" dirty="0"/>
                <a:t>-</a:t>
              </a:r>
              <a:r>
                <a:rPr lang="en-US" dirty="0" err="1" smtClean="0"/>
                <a:t>Steganacin</a:t>
              </a:r>
              <a:r>
                <a:rPr lang="en-US" dirty="0" smtClean="0"/>
                <a:t>; Frederick </a:t>
              </a:r>
              <a:r>
                <a:rPr lang="en-US" dirty="0"/>
                <a:t>E. </a:t>
              </a:r>
              <a:r>
                <a:rPr lang="en-US" dirty="0" smtClean="0"/>
                <a:t>Ziegler*, </a:t>
              </a:r>
              <a:r>
                <a:rPr lang="en-US" dirty="0"/>
                <a:t>Irene </a:t>
              </a:r>
              <a:r>
                <a:rPr lang="en-US" dirty="0" err="1"/>
                <a:t>Chliwner</a:t>
              </a:r>
              <a:r>
                <a:rPr lang="en-US" dirty="0"/>
                <a:t>, Kerry W. </a:t>
              </a:r>
              <a:r>
                <a:rPr lang="en-US" dirty="0" smtClean="0"/>
                <a:t>Fowler, Sheldon </a:t>
              </a:r>
              <a:r>
                <a:rPr lang="en-US" dirty="0"/>
                <a:t>J. </a:t>
              </a:r>
              <a:r>
                <a:rPr lang="en-US" dirty="0" err="1"/>
                <a:t>Kanfer</a:t>
              </a:r>
              <a:r>
                <a:rPr lang="en-US" dirty="0" smtClean="0"/>
                <a:t>, Stephen </a:t>
              </a:r>
              <a:r>
                <a:rPr lang="en-US" dirty="0"/>
                <a:t>J. </a:t>
              </a:r>
              <a:r>
                <a:rPr lang="en-US" dirty="0" err="1"/>
                <a:t>Kuo</a:t>
              </a:r>
              <a:r>
                <a:rPr lang="en-US" dirty="0"/>
                <a:t>, and Nanda D. </a:t>
              </a:r>
              <a:r>
                <a:rPr lang="en-US" dirty="0" err="1" smtClean="0"/>
                <a:t>Sinha</a:t>
              </a:r>
              <a:r>
                <a:rPr lang="en-US" i="1" dirty="0" smtClean="0"/>
                <a:t>; J. Am. Chem. Soc</a:t>
              </a:r>
              <a:r>
                <a:rPr lang="en-US" dirty="0" smtClean="0"/>
                <a:t>., </a:t>
              </a:r>
              <a:r>
                <a:rPr lang="en-US" b="1" dirty="0" smtClean="0"/>
                <a:t>1980</a:t>
              </a:r>
              <a:r>
                <a:rPr lang="en-US" dirty="0" smtClean="0"/>
                <a:t>, </a:t>
              </a:r>
              <a:r>
                <a:rPr lang="en-US" i="1" dirty="0" smtClean="0"/>
                <a:t>102</a:t>
              </a:r>
              <a:r>
                <a:rPr lang="en-US" dirty="0" smtClean="0"/>
                <a:t>, 790.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48906" y="103664"/>
              <a:ext cx="1613141" cy="1871229"/>
              <a:chOff x="6848906" y="103664"/>
              <a:chExt cx="1613141" cy="18712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0328" y="213836"/>
                <a:ext cx="1431719" cy="129579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399431" y="1579646"/>
                <a:ext cx="8087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Steganacin</a:t>
                </a:r>
                <a:endParaRPr lang="en-US" sz="1100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848906" y="103664"/>
                <a:ext cx="1613141" cy="18712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04694" y="1979256"/>
            <a:ext cx="2492990" cy="3289027"/>
            <a:chOff x="704694" y="1979256"/>
            <a:chExt cx="2492990" cy="3289027"/>
          </a:xfrm>
        </p:grpSpPr>
        <p:grpSp>
          <p:nvGrpSpPr>
            <p:cNvPr id="24" name="Group 23"/>
            <p:cNvGrpSpPr/>
            <p:nvPr/>
          </p:nvGrpSpPr>
          <p:grpSpPr>
            <a:xfrm>
              <a:off x="704694" y="1979256"/>
              <a:ext cx="2492990" cy="3289027"/>
              <a:chOff x="672077" y="1517591"/>
              <a:chExt cx="2492990" cy="32890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72077" y="1517591"/>
                <a:ext cx="2492990" cy="3289027"/>
                <a:chOff x="672077" y="1517591"/>
                <a:chExt cx="2492990" cy="328902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16534" y="1517591"/>
                  <a:ext cx="2060302" cy="2455193"/>
                  <a:chOff x="816534" y="1517591"/>
                  <a:chExt cx="2060302" cy="2455193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16534" y="1517591"/>
                    <a:ext cx="2060302" cy="245519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51578" y="2691687"/>
                    <a:ext cx="787400" cy="127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672077" y="4160287"/>
                  <a:ext cx="24929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dirty="0" smtClean="0"/>
                    <a:t>wo racemic compounds</a:t>
                  </a:r>
                </a:p>
                <a:p>
                  <a:r>
                    <a:rPr lang="en-US" dirty="0" smtClean="0"/>
                    <a:t>          3:1 ratio</a:t>
                  </a:r>
                  <a:endParaRPr lang="en-US" dirty="0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672077" y="4160287"/>
                <a:ext cx="249299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880070">
              <a:off x="2305841" y="2405366"/>
              <a:ext cx="7112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49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6828" y="398919"/>
            <a:ext cx="357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Stereogenic</a:t>
            </a:r>
            <a:r>
              <a:rPr lang="en-US" b="1" dirty="0" smtClean="0">
                <a:solidFill>
                  <a:srgbClr val="FF0000"/>
                </a:solidFill>
              </a:rPr>
              <a:t> Atoms (</a:t>
            </a:r>
            <a:r>
              <a:rPr lang="en-US" b="1" dirty="0" err="1" smtClean="0">
                <a:solidFill>
                  <a:srgbClr val="FF0000"/>
                </a:solidFill>
              </a:rPr>
              <a:t>Stereocenters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586" y="1035402"/>
            <a:ext cx="718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“An atom bearing </a:t>
            </a:r>
            <a:r>
              <a:rPr lang="en-US" dirty="0"/>
              <a:t>several groups of such nature that an interchange of</a:t>
            </a:r>
          </a:p>
          <a:p>
            <a:r>
              <a:rPr lang="en-US" dirty="0"/>
              <a:t>two groups will produce a stereoisomer</a:t>
            </a:r>
            <a:r>
              <a:rPr lang="en-US" dirty="0" smtClean="0"/>
              <a:t>.” </a:t>
            </a:r>
            <a:r>
              <a:rPr lang="en-US" dirty="0" err="1" smtClean="0"/>
              <a:t>Mislow</a:t>
            </a:r>
            <a:r>
              <a:rPr lang="en-US" dirty="0" smtClean="0"/>
              <a:t> &amp; Siegel - 1984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6240" y="1820563"/>
            <a:ext cx="404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Stereocenters</a:t>
            </a:r>
            <a:r>
              <a:rPr lang="en-US" dirty="0" smtClean="0"/>
              <a:t> that are not chiral centers.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89" y="2403970"/>
            <a:ext cx="1607962" cy="1490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34" y="2761634"/>
            <a:ext cx="2805028" cy="89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48" y="4587159"/>
            <a:ext cx="6176171" cy="7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167" y="370225"/>
            <a:ext cx="28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Chiral Atom (Chiral Center)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7294" y="1053596"/>
            <a:ext cx="576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“An atom holding a set </a:t>
            </a:r>
            <a:r>
              <a:rPr lang="en-US" dirty="0" smtClean="0"/>
              <a:t>of ligands </a:t>
            </a:r>
            <a:r>
              <a:rPr lang="en-US" dirty="0"/>
              <a:t>in a spatial </a:t>
            </a:r>
            <a:r>
              <a:rPr lang="en-US" dirty="0" smtClean="0"/>
              <a:t>arrangement</a:t>
            </a:r>
          </a:p>
          <a:p>
            <a:r>
              <a:rPr lang="en-US" dirty="0" smtClean="0"/>
              <a:t> </a:t>
            </a:r>
            <a:r>
              <a:rPr lang="en-US" dirty="0"/>
              <a:t>which is not </a:t>
            </a:r>
            <a:r>
              <a:rPr lang="en-US" dirty="0" smtClean="0"/>
              <a:t>superimposable on </a:t>
            </a:r>
            <a:r>
              <a:rPr lang="en-US" dirty="0"/>
              <a:t>its mirror image.”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439" y="2603766"/>
            <a:ext cx="373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and C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chirotopic</a:t>
            </a:r>
            <a:r>
              <a:rPr lang="en-US" dirty="0" smtClean="0"/>
              <a:t> and </a:t>
            </a:r>
            <a:r>
              <a:rPr lang="en-US" dirty="0" err="1" smtClean="0"/>
              <a:t>stereogenic</a:t>
            </a:r>
            <a:r>
              <a:rPr lang="en-US" dirty="0" smtClean="0"/>
              <a:t>;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stereogenic</a:t>
            </a:r>
            <a:r>
              <a:rPr lang="en-US" dirty="0" smtClean="0"/>
              <a:t> and </a:t>
            </a:r>
            <a:r>
              <a:rPr lang="en-US" dirty="0" err="1" smtClean="0"/>
              <a:t>achirotopic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5439" y="4767745"/>
            <a:ext cx="373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and C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chirotopic</a:t>
            </a:r>
            <a:r>
              <a:rPr lang="en-US" dirty="0" smtClean="0"/>
              <a:t> and </a:t>
            </a:r>
            <a:r>
              <a:rPr lang="en-US" dirty="0" err="1" smtClean="0"/>
              <a:t>stereogenic</a:t>
            </a:r>
            <a:r>
              <a:rPr lang="en-US" dirty="0" smtClean="0"/>
              <a:t>;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chirotopic</a:t>
            </a:r>
            <a:r>
              <a:rPr lang="en-US" dirty="0" smtClean="0"/>
              <a:t> and </a:t>
            </a:r>
            <a:r>
              <a:rPr lang="en-US" dirty="0" err="1" smtClean="0"/>
              <a:t>nonstereogenic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79682" y="2080281"/>
            <a:ext cx="2763440" cy="1919555"/>
            <a:chOff x="1279682" y="2080281"/>
            <a:chExt cx="2763440" cy="19195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682" y="2080281"/>
              <a:ext cx="2763440" cy="15502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32799" y="3630504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eso</a:t>
              </a:r>
              <a:r>
                <a:rPr lang="en-US" dirty="0" smtClean="0"/>
                <a:t> stereoisomers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4593" y="4267204"/>
            <a:ext cx="3225476" cy="1925341"/>
            <a:chOff x="924593" y="4267204"/>
            <a:chExt cx="3225476" cy="19253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593" y="4267204"/>
              <a:ext cx="3225476" cy="15560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20483" y="5823213"/>
              <a:ext cx="984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identical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5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896" y="370225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- I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4864" y="984845"/>
            <a:ext cx="5624064" cy="423428"/>
            <a:chOff x="750290" y="1196559"/>
            <a:chExt cx="5624064" cy="423428"/>
          </a:xfrm>
        </p:grpSpPr>
        <p:sp>
          <p:nvSpPr>
            <p:cNvPr id="10" name="Rectangle 9"/>
            <p:cNvSpPr/>
            <p:nvPr/>
          </p:nvSpPr>
          <p:spPr>
            <a:xfrm>
              <a:off x="750290" y="1250654"/>
              <a:ext cx="15551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A(+)   +   A(-)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5414" y="1196559"/>
              <a:ext cx="1251482" cy="41716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842366" y="1250655"/>
              <a:ext cx="2531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/>
                </a:rPr>
                <a:t>A(+)B(+)    +    A(-)B(+)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51" y="2003622"/>
            <a:ext cx="5447090" cy="54470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606563" y="1339986"/>
            <a:ext cx="3631166" cy="845763"/>
            <a:chOff x="4606563" y="1339986"/>
            <a:chExt cx="3631166" cy="845763"/>
          </a:xfrm>
        </p:grpSpPr>
        <p:sp>
          <p:nvSpPr>
            <p:cNvPr id="23" name="TextBox 22"/>
            <p:cNvSpPr txBox="1"/>
            <p:nvPr/>
          </p:nvSpPr>
          <p:spPr>
            <a:xfrm>
              <a:off x="6860429" y="1339986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enantiomers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720641" y="1524652"/>
              <a:ext cx="881753" cy="59606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06563" y="1408273"/>
              <a:ext cx="877610" cy="77747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50264" y="1484694"/>
            <a:ext cx="3860354" cy="780732"/>
            <a:chOff x="4438464" y="1513817"/>
            <a:chExt cx="3860354" cy="780732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902800" y="1513817"/>
              <a:ext cx="12959" cy="596066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38464" y="1513817"/>
              <a:ext cx="12959" cy="596066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54805" y="1925217"/>
              <a:ext cx="1544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diastereomers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3088" y="3055173"/>
            <a:ext cx="56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Assume A(+)B(+) less soluble than A(-)B(+)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5082" y="3708526"/>
            <a:ext cx="464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A(+)B(+) precipitates from solution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8143" y="4346720"/>
            <a:ext cx="22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Isolate A(+)B(+)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5082" y="5052071"/>
            <a:ext cx="2074712" cy="427017"/>
            <a:chOff x="750290" y="5234315"/>
            <a:chExt cx="2074712" cy="427017"/>
          </a:xfrm>
        </p:grpSpPr>
        <p:sp>
          <p:nvSpPr>
            <p:cNvPr id="18" name="TextBox 17"/>
            <p:cNvSpPr txBox="1"/>
            <p:nvPr/>
          </p:nvSpPr>
          <p:spPr>
            <a:xfrm>
              <a:off x="750290" y="5246499"/>
              <a:ext cx="128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A(+)B(+)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9248" y="5234315"/>
              <a:ext cx="1115754" cy="42701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961112" y="5080913"/>
            <a:ext cx="277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A(+)-(CO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Na)     </a:t>
            </a:r>
            <a:r>
              <a:rPr lang="en-US" dirty="0" smtClean="0"/>
              <a:t>+    </a:t>
            </a:r>
            <a:r>
              <a:rPr lang="en-US" dirty="0" smtClean="0">
                <a:solidFill>
                  <a:srgbClr val="0000FF"/>
                </a:solidFill>
              </a:rPr>
              <a:t>B(+)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83021" y="4346720"/>
            <a:ext cx="3148183" cy="369332"/>
            <a:chOff x="2916320" y="4600594"/>
            <a:chExt cx="3148183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2916320" y="4600594"/>
              <a:ext cx="1500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water soluble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3509" y="4600594"/>
              <a:ext cx="1420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ether soluble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46581" y="5553581"/>
            <a:ext cx="2546960" cy="609989"/>
            <a:chOff x="3401789" y="5807455"/>
            <a:chExt cx="2546960" cy="6099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1789" y="5807455"/>
              <a:ext cx="1168400" cy="3302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518799" y="6048112"/>
              <a:ext cx="8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q. </a:t>
              </a:r>
              <a:r>
                <a:rPr lang="en-US" dirty="0" err="1" smtClean="0"/>
                <a:t>HCl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67178" y="5863446"/>
              <a:ext cx="1281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A(+)-(</a:t>
              </a:r>
              <a:r>
                <a:rPr lang="en-US" dirty="0" smtClean="0">
                  <a:solidFill>
                    <a:srgbClr val="FF0000"/>
                  </a:solidFill>
                </a:rPr>
                <a:t>CO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H</a:t>
              </a:r>
              <a:r>
                <a:rPr lang="en-US" dirty="0" smtClean="0">
                  <a:solidFill>
                    <a:srgbClr val="FF0000"/>
                  </a:solidFill>
                </a:rPr>
                <a:t>) 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47127" y="2708214"/>
            <a:ext cx="2359187" cy="3550480"/>
            <a:chOff x="6647127" y="2708214"/>
            <a:chExt cx="2359187" cy="3550480"/>
          </a:xfrm>
        </p:grpSpPr>
        <p:grpSp>
          <p:nvGrpSpPr>
            <p:cNvPr id="37" name="Group 36"/>
            <p:cNvGrpSpPr/>
            <p:nvPr/>
          </p:nvGrpSpPr>
          <p:grpSpPr>
            <a:xfrm>
              <a:off x="6647127" y="2856631"/>
              <a:ext cx="2170577" cy="3299785"/>
              <a:chOff x="6563999" y="3302870"/>
              <a:chExt cx="2170577" cy="329978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563999" y="3302870"/>
                <a:ext cx="2170577" cy="3096987"/>
                <a:chOff x="6563999" y="3302870"/>
                <a:chExt cx="2170577" cy="3096987"/>
              </a:xfrm>
            </p:grpSpPr>
            <p:pic>
              <p:nvPicPr>
                <p:cNvPr id="40" name="Picture 39" descr="brucine.tif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3999" y="5055014"/>
                  <a:ext cx="1895343" cy="1344843"/>
                </a:xfrm>
                <a:prstGeom prst="rect">
                  <a:avLst/>
                </a:prstGeom>
              </p:spPr>
            </p:pic>
            <p:grpSp>
              <p:nvGrpSpPr>
                <p:cNvPr id="41" name="Group 40"/>
                <p:cNvGrpSpPr/>
                <p:nvPr/>
              </p:nvGrpSpPr>
              <p:grpSpPr>
                <a:xfrm>
                  <a:off x="7273131" y="3302870"/>
                  <a:ext cx="1461445" cy="1694601"/>
                  <a:chOff x="7273131" y="3181695"/>
                  <a:chExt cx="1461445" cy="1694601"/>
                </a:xfrm>
              </p:grpSpPr>
              <p:pic>
                <p:nvPicPr>
                  <p:cNvPr id="42" name="Picture 41" descr="cinchonidine.tif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3131" y="3181695"/>
                    <a:ext cx="1461445" cy="1417602"/>
                  </a:xfrm>
                  <a:prstGeom prst="rect">
                    <a:avLst/>
                  </a:prstGeom>
                </p:spPr>
              </p:pic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443684" y="4599297"/>
                    <a:ext cx="10054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err="1" smtClean="0"/>
                      <a:t>Cinchonidine</a:t>
                    </a:r>
                    <a:endParaRPr lang="en-US" sz="1200" dirty="0"/>
                  </a:p>
                </p:txBody>
              </p:sp>
            </p:grpSp>
          </p:grpSp>
          <p:sp>
            <p:nvSpPr>
              <p:cNvPr id="39" name="TextBox 38"/>
              <p:cNvSpPr txBox="1"/>
              <p:nvPr/>
            </p:nvSpPr>
            <p:spPr>
              <a:xfrm>
                <a:off x="7757638" y="6325656"/>
                <a:ext cx="6606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Brucine</a:t>
                </a:r>
                <a:endParaRPr lang="en-US" sz="12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647127" y="2708214"/>
              <a:ext cx="2359187" cy="3550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31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896" y="370225"/>
            <a:ext cx="150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-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595" y="3364650"/>
            <a:ext cx="414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A(-)B(-) is less soluble than A(+)B(-).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595" y="3733982"/>
            <a:ext cx="464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A(-)B(-) precipitates from solution.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582" y="4103314"/>
            <a:ext cx="22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Isolate A(-)B(-)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56580" y="4599297"/>
            <a:ext cx="5017595" cy="427017"/>
            <a:chOff x="556580" y="4599297"/>
            <a:chExt cx="5017595" cy="427017"/>
          </a:xfrm>
        </p:grpSpPr>
        <p:grpSp>
          <p:nvGrpSpPr>
            <p:cNvPr id="8" name="Group 7"/>
            <p:cNvGrpSpPr/>
            <p:nvPr/>
          </p:nvGrpSpPr>
          <p:grpSpPr>
            <a:xfrm>
              <a:off x="556580" y="4599297"/>
              <a:ext cx="2074712" cy="427017"/>
              <a:chOff x="750290" y="5234315"/>
              <a:chExt cx="2074712" cy="42701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0290" y="5246499"/>
                <a:ext cx="1288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A(-)B(-)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09248" y="5234315"/>
                <a:ext cx="1115754" cy="427017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01008" y="4628139"/>
              <a:ext cx="2773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A(-)-(CO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Na)     </a:t>
              </a:r>
              <a:r>
                <a:rPr lang="en-US" dirty="0" smtClean="0"/>
                <a:t>+    </a:t>
              </a:r>
              <a:r>
                <a:rPr lang="en-US" dirty="0" smtClean="0">
                  <a:solidFill>
                    <a:srgbClr val="0000FF"/>
                  </a:solidFill>
                </a:rPr>
                <a:t>B(-)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49326" y="4103314"/>
            <a:ext cx="3148183" cy="369332"/>
            <a:chOff x="2916320" y="4600594"/>
            <a:chExt cx="3148183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2916320" y="4600594"/>
              <a:ext cx="1500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water soluble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3509" y="4600594"/>
              <a:ext cx="1420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ether soluble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86477" y="5100807"/>
            <a:ext cx="2502664" cy="609989"/>
            <a:chOff x="3401789" y="5807455"/>
            <a:chExt cx="2502664" cy="6099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1789" y="5807455"/>
              <a:ext cx="1168400" cy="3302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518799" y="6048112"/>
              <a:ext cx="8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q. </a:t>
              </a:r>
              <a:r>
                <a:rPr lang="en-US" dirty="0" err="1" smtClean="0"/>
                <a:t>HCl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67178" y="5863446"/>
              <a:ext cx="1237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(-)</a:t>
              </a:r>
              <a:r>
                <a:rPr lang="en-US" dirty="0">
                  <a:solidFill>
                    <a:srgbClr val="FF0000"/>
                  </a:solidFill>
                </a:rPr>
                <a:t>-(</a:t>
              </a:r>
              <a:r>
                <a:rPr lang="en-US" dirty="0" smtClean="0">
                  <a:solidFill>
                    <a:srgbClr val="FF0000"/>
                  </a:solidFill>
                </a:rPr>
                <a:t>CO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H</a:t>
              </a:r>
              <a:r>
                <a:rPr lang="en-US" dirty="0" smtClean="0">
                  <a:solidFill>
                    <a:srgbClr val="FF0000"/>
                  </a:solidFill>
                </a:rPr>
                <a:t>) 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4978" y="842267"/>
            <a:ext cx="7814109" cy="1943694"/>
            <a:chOff x="634978" y="842267"/>
            <a:chExt cx="7814109" cy="1943694"/>
          </a:xfrm>
        </p:grpSpPr>
        <p:sp>
          <p:nvSpPr>
            <p:cNvPr id="10" name="Rectangle 9"/>
            <p:cNvSpPr/>
            <p:nvPr/>
          </p:nvSpPr>
          <p:spPr>
            <a:xfrm>
              <a:off x="744864" y="1038940"/>
              <a:ext cx="15551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A(+)   +   A(-)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9988" y="984845"/>
              <a:ext cx="1251482" cy="41716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836940" y="1038941"/>
              <a:ext cx="2531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/>
                </a:rPr>
                <a:t>A(+)B(+)    +    A(-)B(+)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351" y="2003622"/>
              <a:ext cx="5447090" cy="544709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V="1">
              <a:off x="5902800" y="1513817"/>
              <a:ext cx="12959" cy="596066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38464" y="1513817"/>
              <a:ext cx="12959" cy="596066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45117" y="132915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enantiomers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720640" y="1524652"/>
              <a:ext cx="881753" cy="59606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06562" y="1408273"/>
              <a:ext cx="877610" cy="77747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78405" y="200362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diastereomers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978" y="842267"/>
              <a:ext cx="7814109" cy="19436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5595" y="296411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A(-)-(CO</a:t>
            </a:r>
            <a:r>
              <a:rPr lang="en-US" baseline="-25000" dirty="0" smtClean="0"/>
              <a:t>2</a:t>
            </a:r>
            <a:r>
              <a:rPr lang="en-US" dirty="0" smtClean="0"/>
              <a:t>H) is desired?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37379" y="2964118"/>
            <a:ext cx="372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use B(-) as the resolving agent. </a:t>
            </a:r>
          </a:p>
        </p:txBody>
      </p:sp>
    </p:spTree>
    <p:extLst>
      <p:ext uri="{BB962C8B-B14F-4D97-AF65-F5344CB8AC3E}">
        <p14:creationId xmlns:p14="http://schemas.microsoft.com/office/powerpoint/2010/main" val="414825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/>
      <p:bldP spid="3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1311" y="356786"/>
            <a:ext cx="306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– III </a:t>
            </a:r>
            <a:r>
              <a:rPr lang="en-US" dirty="0" smtClean="0">
                <a:solidFill>
                  <a:srgbClr val="FF0000"/>
                </a:solidFill>
              </a:rPr>
              <a:t>(Pasteur 1853)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42" y="220562"/>
            <a:ext cx="2413000" cy="2197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93" y="220562"/>
            <a:ext cx="2006600" cy="2197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9445" y="2303640"/>
            <a:ext cx="173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(+)-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dirty="0" err="1" smtClean="0"/>
              <a:t>inchotoxine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56461" y="2417662"/>
            <a:ext cx="167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(+)-</a:t>
            </a:r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dirty="0" err="1" smtClean="0"/>
              <a:t>uinotoxine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496525" y="846484"/>
            <a:ext cx="3963068" cy="2647482"/>
            <a:chOff x="2496525" y="846484"/>
            <a:chExt cx="3963068" cy="264748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3929" y="951025"/>
              <a:ext cx="1168400" cy="1219200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617026" y="951025"/>
              <a:ext cx="1168400" cy="1721947"/>
              <a:chOff x="3001311" y="951025"/>
              <a:chExt cx="1168400" cy="172194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311" y="951025"/>
                <a:ext cx="1168400" cy="12192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201226" y="2303640"/>
                <a:ext cx="818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R,R-(+)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333127" y="2303640"/>
              <a:ext cx="73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S,S-(-)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63980" y="2971660"/>
              <a:ext cx="1850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(+/-)-</a:t>
              </a:r>
              <a:r>
                <a:rPr lang="en-US" b="1" dirty="0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/>
                <a:t>artaric Acid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96525" y="846484"/>
              <a:ext cx="3963068" cy="26474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3481" y="2857638"/>
            <a:ext cx="2971588" cy="2448616"/>
            <a:chOff x="5493481" y="2857638"/>
            <a:chExt cx="2971588" cy="2448616"/>
          </a:xfrm>
        </p:grpSpPr>
        <p:grpSp>
          <p:nvGrpSpPr>
            <p:cNvPr id="56" name="Group 55"/>
            <p:cNvGrpSpPr/>
            <p:nvPr/>
          </p:nvGrpSpPr>
          <p:grpSpPr>
            <a:xfrm>
              <a:off x="5685905" y="2857638"/>
              <a:ext cx="2779164" cy="2354905"/>
              <a:chOff x="5685905" y="2857638"/>
              <a:chExt cx="2779164" cy="235490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477011" y="2857638"/>
                <a:ext cx="1358900" cy="10541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685905" y="4843211"/>
                <a:ext cx="277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(+)-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/(+)-</a:t>
                </a:r>
                <a:r>
                  <a:rPr lang="en-US" b="1" dirty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   p-salt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insoluble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685905" y="4062653"/>
                <a:ext cx="2560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(-)-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/(+)-</a:t>
                </a:r>
                <a:r>
                  <a:rPr lang="en-US" b="1" dirty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   n-salt soluble</a:t>
                </a:r>
                <a:endParaRPr lang="en-US" dirty="0"/>
              </a:p>
            </p:txBody>
          </p:sp>
        </p:grpSp>
        <p:sp>
          <p:nvSpPr>
            <p:cNvPr id="50" name="Down Arrow 49"/>
            <p:cNvSpPr/>
            <p:nvPr/>
          </p:nvSpPr>
          <p:spPr>
            <a:xfrm>
              <a:off x="5493481" y="4790292"/>
              <a:ext cx="183036" cy="51596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1076" y="2786994"/>
            <a:ext cx="6497277" cy="3814679"/>
            <a:chOff x="421076" y="2786994"/>
            <a:chExt cx="6497277" cy="381467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7625" y="2786994"/>
              <a:ext cx="1358900" cy="10541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21076" y="4062653"/>
              <a:ext cx="2698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(-)-</a:t>
              </a:r>
              <a:r>
                <a:rPr lang="en-US" b="1" dirty="0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/>
                <a:t>/(+)-</a:t>
              </a:r>
              <a:r>
                <a:rPr lang="en-US" b="1" dirty="0" smtClean="0">
                  <a:solidFill>
                    <a:srgbClr val="FF0000"/>
                  </a:solidFill>
                </a:rPr>
                <a:t>C</a:t>
              </a:r>
              <a:r>
                <a:rPr lang="en-US" dirty="0" smtClean="0"/>
                <a:t>   n-salt </a:t>
              </a:r>
              <a:r>
                <a:rPr lang="en-US" dirty="0" smtClean="0">
                  <a:solidFill>
                    <a:srgbClr val="FF0000"/>
                  </a:solidFill>
                </a:rPr>
                <a:t>insoluble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1076" y="4843211"/>
              <a:ext cx="256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(+)-</a:t>
              </a:r>
              <a:r>
                <a:rPr lang="en-US" b="1" dirty="0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/>
                <a:t>/(+)-</a:t>
              </a:r>
              <a:r>
                <a:rPr lang="en-US" b="1" dirty="0" smtClean="0">
                  <a:solidFill>
                    <a:srgbClr val="FF0000"/>
                  </a:solidFill>
                </a:rPr>
                <a:t>C</a:t>
              </a:r>
              <a:r>
                <a:rPr lang="en-US" dirty="0" smtClean="0"/>
                <a:t>   p-salt soluble</a:t>
              </a:r>
              <a:endParaRPr lang="en-US" dirty="0"/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3119764" y="3955712"/>
              <a:ext cx="183036" cy="51596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496524" y="5557620"/>
              <a:ext cx="4421829" cy="1044053"/>
              <a:chOff x="2496524" y="5557620"/>
              <a:chExt cx="4421829" cy="104405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496524" y="5557620"/>
                <a:ext cx="44218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(+)-A/+)-B or (-)-A/(-)-B = p(aired) salt</a:t>
                </a:r>
              </a:p>
              <a:p>
                <a:endParaRPr lang="en-US" dirty="0"/>
              </a:p>
              <a:p>
                <a:r>
                  <a:rPr lang="en-US" dirty="0" smtClean="0"/>
                  <a:t>(-)</a:t>
                </a:r>
                <a:r>
                  <a:rPr lang="en-US" dirty="0"/>
                  <a:t>-A</a:t>
                </a:r>
                <a:r>
                  <a:rPr lang="en-US" dirty="0" smtClean="0"/>
                  <a:t>/(+)</a:t>
                </a:r>
                <a:r>
                  <a:rPr lang="en-US" dirty="0"/>
                  <a:t>-B or </a:t>
                </a:r>
                <a:r>
                  <a:rPr lang="en-US" dirty="0" smtClean="0"/>
                  <a:t>(+)</a:t>
                </a:r>
                <a:r>
                  <a:rPr lang="en-US" dirty="0"/>
                  <a:t>-A/(-)-B = </a:t>
                </a:r>
                <a:r>
                  <a:rPr lang="en-US" dirty="0" smtClean="0"/>
                  <a:t>n(on-paired</a:t>
                </a:r>
                <a:r>
                  <a:rPr lang="en-US" dirty="0"/>
                  <a:t>) </a:t>
                </a:r>
                <a:r>
                  <a:rPr lang="en-US" dirty="0" smtClean="0"/>
                  <a:t>salt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496524" y="5557620"/>
                <a:ext cx="4249863" cy="10440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73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896" y="370225"/>
            <a:ext cx="158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- IV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417830" y="1091605"/>
            <a:ext cx="5251538" cy="1444900"/>
            <a:chOff x="3417830" y="1091605"/>
            <a:chExt cx="5251538" cy="14449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830" y="1091605"/>
              <a:ext cx="5251538" cy="111124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062505" y="2167173"/>
              <a:ext cx="12742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dirty="0" err="1" smtClean="0"/>
                <a:t>,l</a:t>
              </a:r>
              <a:r>
                <a:rPr lang="en-US" dirty="0" smtClean="0"/>
                <a:t> - coniine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03075" y="2436952"/>
            <a:ext cx="1677725" cy="1231900"/>
            <a:chOff x="6003075" y="2436952"/>
            <a:chExt cx="1677725" cy="12319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3800" y="2436952"/>
              <a:ext cx="127000" cy="12319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003075" y="2734068"/>
              <a:ext cx="155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d-tartaric acid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55786" y="4122917"/>
            <a:ext cx="1593923" cy="1848885"/>
            <a:chOff x="6755786" y="4122917"/>
            <a:chExt cx="1593923" cy="1848885"/>
          </a:xfrm>
        </p:grpSpPr>
        <p:grpSp>
          <p:nvGrpSpPr>
            <p:cNvPr id="44" name="Group 43"/>
            <p:cNvGrpSpPr/>
            <p:nvPr/>
          </p:nvGrpSpPr>
          <p:grpSpPr>
            <a:xfrm>
              <a:off x="6755786" y="5325471"/>
              <a:ext cx="1593923" cy="646331"/>
              <a:chOff x="6647826" y="4122917"/>
              <a:chExt cx="1593923" cy="64633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647826" y="4122917"/>
                <a:ext cx="14985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d-tartaric acid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-coniine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647826" y="4122917"/>
                <a:ext cx="1593923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755786" y="4122917"/>
              <a:ext cx="1593923" cy="646331"/>
              <a:chOff x="6647826" y="4122917"/>
              <a:chExt cx="1593923" cy="64633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647826" y="4122917"/>
                <a:ext cx="14985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d-tartaric acid</a:t>
                </a:r>
              </a:p>
              <a:p>
                <a:r>
                  <a:rPr lang="en-US" dirty="0" smtClean="0"/>
                  <a:t>l-coniine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47826" y="4122917"/>
                <a:ext cx="1593923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415871" y="49062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2468" y="4476230"/>
            <a:ext cx="1705107" cy="648732"/>
            <a:chOff x="4742468" y="3340143"/>
            <a:chExt cx="1705107" cy="648732"/>
          </a:xfrm>
        </p:grpSpPr>
        <p:sp>
          <p:nvSpPr>
            <p:cNvPr id="49" name="TextBox 48"/>
            <p:cNvSpPr txBox="1"/>
            <p:nvPr/>
          </p:nvSpPr>
          <p:spPr>
            <a:xfrm>
              <a:off x="4742468" y="3340143"/>
              <a:ext cx="1260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ess soluble</a:t>
              </a:r>
              <a:endParaRPr lang="en-US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3075" y="3709475"/>
              <a:ext cx="444500" cy="27940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40368" y="5209220"/>
            <a:ext cx="5307207" cy="1093232"/>
            <a:chOff x="1140368" y="5209220"/>
            <a:chExt cx="5307207" cy="109323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2647" y="5209220"/>
              <a:ext cx="3624928" cy="1093232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140368" y="5371044"/>
              <a:ext cx="1376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d-(S)-coniine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9453" y="757397"/>
            <a:ext cx="2578787" cy="4351354"/>
            <a:chOff x="599453" y="757397"/>
            <a:chExt cx="2578787" cy="4351354"/>
          </a:xfrm>
        </p:grpSpPr>
        <p:pic>
          <p:nvPicPr>
            <p:cNvPr id="33" name="Picture 32" descr="ladenburg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50" y="986017"/>
              <a:ext cx="2298700" cy="31369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63431" y="4444580"/>
              <a:ext cx="1814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Albert Ladenburg</a:t>
              </a:r>
            </a:p>
            <a:p>
              <a:r>
                <a:rPr lang="en-US" dirty="0" smtClean="0"/>
                <a:t>  (1842 – 1911)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9453" y="757397"/>
              <a:ext cx="2578787" cy="43513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17830" y="3103400"/>
            <a:ext cx="1902384" cy="646331"/>
            <a:chOff x="3417830" y="3103400"/>
            <a:chExt cx="1902384" cy="646331"/>
          </a:xfrm>
        </p:grpSpPr>
        <p:sp>
          <p:nvSpPr>
            <p:cNvPr id="61" name="TextBox 60"/>
            <p:cNvSpPr txBox="1"/>
            <p:nvPr/>
          </p:nvSpPr>
          <p:spPr>
            <a:xfrm>
              <a:off x="3417830" y="3103400"/>
              <a:ext cx="19023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1886 – resolution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f racemic coniine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17830" y="3103400"/>
              <a:ext cx="1902384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32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514" y="249068"/>
            <a:ext cx="552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– V</a:t>
            </a:r>
            <a:r>
              <a:rPr lang="en-US" b="1" i="1" dirty="0" smtClean="0">
                <a:solidFill>
                  <a:srgbClr val="FF0000"/>
                </a:solidFill>
              </a:rPr>
              <a:t>    The Method of Pope &amp; Peachey - 1899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8544" y="970758"/>
            <a:ext cx="2717800" cy="5001044"/>
            <a:chOff x="348544" y="970758"/>
            <a:chExt cx="2717800" cy="5001044"/>
          </a:xfrm>
        </p:grpSpPr>
        <p:pic>
          <p:nvPicPr>
            <p:cNvPr id="2" name="Picture 1" descr="mw13715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44" y="970758"/>
              <a:ext cx="2717800" cy="41275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2111" y="5325471"/>
              <a:ext cx="2490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Sir William Jackson Pope</a:t>
              </a:r>
            </a:p>
            <a:p>
              <a:r>
                <a:rPr lang="en-US" dirty="0" smtClean="0"/>
                <a:t>         (1870 – 1939)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67288" y="5353693"/>
            <a:ext cx="475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maximize the difference in solubility</a:t>
            </a:r>
          </a:p>
          <a:p>
            <a:r>
              <a:rPr lang="en-US" dirty="0" smtClean="0"/>
              <a:t>of the two </a:t>
            </a:r>
            <a:r>
              <a:rPr lang="en-US" dirty="0" err="1" smtClean="0"/>
              <a:t>diastereomers</a:t>
            </a:r>
            <a:r>
              <a:rPr lang="en-US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8039" y="6237111"/>
            <a:ext cx="479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minimize the use of resolving agent?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68889" y="970758"/>
            <a:ext cx="4194396" cy="2012794"/>
            <a:chOff x="3668889" y="970758"/>
            <a:chExt cx="4194396" cy="2012794"/>
          </a:xfrm>
        </p:grpSpPr>
        <p:grpSp>
          <p:nvGrpSpPr>
            <p:cNvPr id="13" name="Group 12"/>
            <p:cNvGrpSpPr/>
            <p:nvPr/>
          </p:nvGrpSpPr>
          <p:grpSpPr>
            <a:xfrm>
              <a:off x="3668889" y="970758"/>
              <a:ext cx="4157170" cy="2012794"/>
              <a:chOff x="3668889" y="970758"/>
              <a:chExt cx="4157170" cy="201279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289" y="970758"/>
                <a:ext cx="1460500" cy="9398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68889" y="2060222"/>
                <a:ext cx="41571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      </a:t>
                </a:r>
                <a:r>
                  <a:rPr lang="en-US" dirty="0" err="1" smtClean="0"/>
                  <a:t>d</a:t>
                </a:r>
                <a:r>
                  <a:rPr lang="en-US" dirty="0" err="1"/>
                  <a:t>,l</a:t>
                </a:r>
                <a:r>
                  <a:rPr lang="en-US" dirty="0" err="1" smtClean="0"/>
                  <a:t>-</a:t>
                </a:r>
                <a:r>
                  <a:rPr lang="en-US" dirty="0" err="1"/>
                  <a:t>T</a:t>
                </a:r>
                <a:r>
                  <a:rPr lang="en-US" dirty="0" err="1" smtClean="0"/>
                  <a:t>etrahydroquinaldine</a:t>
                </a:r>
                <a:endParaRPr lang="en-US" dirty="0" smtClean="0"/>
              </a:p>
              <a:p>
                <a:r>
                  <a:rPr lang="en-US" dirty="0" smtClean="0"/>
                  <a:t>[d,l-2-Methyl-1,2,3,4-tetrahydroquinoline]</a:t>
                </a:r>
              </a:p>
              <a:p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140010" y="118411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dirty="0" err="1" smtClean="0"/>
                <a:t>,l</a:t>
              </a:r>
              <a:r>
                <a:rPr lang="en-US" dirty="0"/>
                <a:t> </a:t>
              </a:r>
              <a:r>
                <a:rPr lang="en-US" dirty="0" smtClean="0"/>
                <a:t>- B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71332" y="2983552"/>
            <a:ext cx="5672667" cy="2157253"/>
            <a:chOff x="3471332" y="2983552"/>
            <a:chExt cx="5672667" cy="2157253"/>
          </a:xfrm>
        </p:grpSpPr>
        <p:grpSp>
          <p:nvGrpSpPr>
            <p:cNvPr id="14" name="Group 13"/>
            <p:cNvGrpSpPr/>
            <p:nvPr/>
          </p:nvGrpSpPr>
          <p:grpSpPr>
            <a:xfrm>
              <a:off x="3471332" y="2983552"/>
              <a:ext cx="5672667" cy="2157253"/>
              <a:chOff x="3471332" y="2983552"/>
              <a:chExt cx="5672667" cy="215725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471332" y="4494474"/>
                <a:ext cx="56726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Dextrorotatory </a:t>
                </a:r>
                <a:r>
                  <a:rPr lang="en-US" dirty="0" err="1" smtClean="0"/>
                  <a:t>Reychler’s</a:t>
                </a:r>
                <a:r>
                  <a:rPr lang="en-US" smtClean="0"/>
                  <a:t> Acid</a:t>
                </a:r>
                <a:endParaRPr lang="en-US" dirty="0" smtClean="0"/>
              </a:p>
              <a:p>
                <a:r>
                  <a:rPr lang="en-US" dirty="0" smtClean="0"/>
                  <a:t>[[</a:t>
                </a:r>
                <a:r>
                  <a:rPr lang="en-US" dirty="0"/>
                  <a:t>(</a:t>
                </a:r>
                <a:r>
                  <a:rPr lang="en-US" dirty="0" smtClean="0"/>
                  <a:t>1R)</a:t>
                </a:r>
                <a:r>
                  <a:rPr lang="en-US" dirty="0"/>
                  <a:t>-(</a:t>
                </a:r>
                <a:r>
                  <a:rPr lang="en-US" dirty="0" err="1"/>
                  <a:t>endo,anti</a:t>
                </a:r>
                <a:r>
                  <a:rPr lang="en-US" dirty="0"/>
                  <a:t>)]-</a:t>
                </a:r>
                <a:r>
                  <a:rPr lang="en-US" dirty="0" smtClean="0"/>
                  <a:t>(+)</a:t>
                </a:r>
                <a:r>
                  <a:rPr lang="en-US" dirty="0"/>
                  <a:t>-3-Bromocamphor-8-sulfonic </a:t>
                </a:r>
                <a:r>
                  <a:rPr lang="en-US" dirty="0" smtClean="0"/>
                  <a:t>acid]</a:t>
                </a:r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623" y="2983552"/>
                <a:ext cx="1968500" cy="135890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7140010" y="3512445"/>
              <a:ext cx="614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- 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8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52274" y="3814277"/>
            <a:ext cx="3799538" cy="884578"/>
            <a:chOff x="4605453" y="3399556"/>
            <a:chExt cx="3799538" cy="884578"/>
          </a:xfrm>
        </p:grpSpPr>
        <p:sp>
          <p:nvSpPr>
            <p:cNvPr id="20" name="TextBox 19"/>
            <p:cNvSpPr txBox="1"/>
            <p:nvPr/>
          </p:nvSpPr>
          <p:spPr>
            <a:xfrm>
              <a:off x="4605453" y="3914802"/>
              <a:ext cx="3799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d-</a:t>
              </a:r>
              <a:r>
                <a:rPr lang="en-US" dirty="0" err="1" smtClean="0"/>
                <a:t>A,l</a:t>
              </a:r>
              <a:r>
                <a:rPr lang="en-US" dirty="0" smtClean="0"/>
                <a:t>-B  +  d-</a:t>
              </a:r>
              <a:r>
                <a:rPr lang="en-US" dirty="0" err="1" smtClean="0"/>
                <a:t>A,d</a:t>
              </a:r>
              <a:r>
                <a:rPr lang="en-US" dirty="0" smtClean="0"/>
                <a:t>-B  +  d-B </a:t>
              </a:r>
              <a:r>
                <a:rPr lang="en-US" dirty="0" err="1" smtClean="0"/>
                <a:t>HCl</a:t>
              </a:r>
              <a:r>
                <a:rPr lang="en-US" dirty="0" smtClean="0"/>
                <a:t>  +  l-B </a:t>
              </a:r>
              <a:r>
                <a:rPr lang="en-US" dirty="0" err="1" smtClean="0"/>
                <a:t>HCl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267" y="3399556"/>
              <a:ext cx="1174157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solution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2623" y="4027165"/>
            <a:ext cx="4221259" cy="671690"/>
            <a:chOff x="175802" y="3612444"/>
            <a:chExt cx="4221259" cy="671690"/>
          </a:xfrm>
        </p:grpSpPr>
        <p:sp>
          <p:nvSpPr>
            <p:cNvPr id="19" name="TextBox 18"/>
            <p:cNvSpPr txBox="1"/>
            <p:nvPr/>
          </p:nvSpPr>
          <p:spPr>
            <a:xfrm>
              <a:off x="175802" y="3914802"/>
              <a:ext cx="2406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d-A    +   </a:t>
              </a:r>
              <a:r>
                <a:rPr lang="en-US" dirty="0" err="1" smtClean="0"/>
                <a:t>HCl</a:t>
              </a:r>
              <a:r>
                <a:rPr lang="en-US" dirty="0" smtClean="0"/>
                <a:t>   +   2 </a:t>
              </a:r>
              <a:r>
                <a:rPr lang="en-US" dirty="0" err="1" smtClean="0"/>
                <a:t>d,l</a:t>
              </a:r>
              <a:r>
                <a:rPr lang="en-US" dirty="0" smtClean="0"/>
                <a:t>-B                      </a:t>
              </a:r>
              <a:endParaRPr lang="en-US" dirty="0" smtClean="0">
                <a:sym typeface="Wingding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9468" y="4107689"/>
              <a:ext cx="1562100" cy="1143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72736" y="3612444"/>
              <a:ext cx="1624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mix, conc. </a:t>
              </a:r>
              <a:r>
                <a:rPr lang="en-US" dirty="0" err="1"/>
                <a:t>s</a:t>
              </a:r>
              <a:r>
                <a:rPr lang="en-US" dirty="0" err="1" smtClean="0"/>
                <a:t>ol’n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19557" y="4819449"/>
            <a:ext cx="5208949" cy="1593716"/>
            <a:chOff x="2772736" y="4404728"/>
            <a:chExt cx="5208949" cy="1593716"/>
          </a:xfrm>
        </p:grpSpPr>
        <p:sp>
          <p:nvSpPr>
            <p:cNvPr id="21" name="TextBox 20"/>
            <p:cNvSpPr txBox="1"/>
            <p:nvPr/>
          </p:nvSpPr>
          <p:spPr>
            <a:xfrm>
              <a:off x="4272670" y="4786928"/>
              <a:ext cx="10277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d-</a:t>
              </a:r>
              <a:r>
                <a:rPr lang="en-US" sz="2400" dirty="0" err="1" smtClean="0"/>
                <a:t>A,l</a:t>
              </a:r>
              <a:r>
                <a:rPr lang="en-US" sz="2400" dirty="0" smtClean="0"/>
                <a:t>-B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5224" y="4404728"/>
              <a:ext cx="863600" cy="1041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69068" y="5536779"/>
              <a:ext cx="1104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d-B </a:t>
              </a:r>
              <a:r>
                <a:rPr lang="en-US" sz="2400" dirty="0" err="1" smtClean="0"/>
                <a:t>HCl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2736" y="4879261"/>
              <a:ext cx="129442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Precipitates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824" y="4694595"/>
              <a:ext cx="57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7528" y="5629112"/>
              <a:ext cx="1174157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solution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8876" y="375386"/>
            <a:ext cx="552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– VI</a:t>
            </a:r>
            <a:r>
              <a:rPr lang="en-US" b="1" i="1" dirty="0" smtClean="0">
                <a:solidFill>
                  <a:srgbClr val="FF0000"/>
                </a:solidFill>
              </a:rPr>
              <a:t>    The Method of Pope &amp; Peachey - 1899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8376" y="1002410"/>
            <a:ext cx="8465001" cy="2446200"/>
            <a:chOff x="288376" y="1002410"/>
            <a:chExt cx="8465001" cy="2446200"/>
          </a:xfrm>
        </p:grpSpPr>
        <p:grpSp>
          <p:nvGrpSpPr>
            <p:cNvPr id="35" name="Group 34"/>
            <p:cNvGrpSpPr/>
            <p:nvPr/>
          </p:nvGrpSpPr>
          <p:grpSpPr>
            <a:xfrm>
              <a:off x="2232085" y="1193103"/>
              <a:ext cx="4319958" cy="2255507"/>
              <a:chOff x="2232085" y="1193103"/>
              <a:chExt cx="4319958" cy="225550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064510" y="1193103"/>
                <a:ext cx="32111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d-B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l-B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same solubility</a:t>
                </a:r>
                <a:endParaRPr lang="en-US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064510" y="2590103"/>
                <a:ext cx="3311954" cy="646331"/>
                <a:chOff x="409222" y="3993444"/>
                <a:chExt cx="3311954" cy="646331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09222" y="3993444"/>
                  <a:ext cx="8899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d-</a:t>
                  </a:r>
                  <a:r>
                    <a:rPr lang="en-US" dirty="0" err="1" smtClean="0"/>
                    <a:t>A,d</a:t>
                  </a:r>
                  <a:r>
                    <a:rPr lang="en-US" dirty="0" smtClean="0"/>
                    <a:t>-B</a:t>
                  </a:r>
                  <a:endParaRPr lang="en-US" dirty="0"/>
                </a:p>
                <a:p>
                  <a:r>
                    <a:rPr lang="en-US" dirty="0" smtClean="0"/>
                    <a:t>d-</a:t>
                  </a:r>
                  <a:r>
                    <a:rPr lang="en-US" dirty="0" err="1" smtClean="0"/>
                    <a:t>A,l</a:t>
                  </a:r>
                  <a:r>
                    <a:rPr lang="en-US" dirty="0" smtClean="0"/>
                    <a:t>-B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664203" y="3993444"/>
                  <a:ext cx="205697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  <a:r>
                    <a:rPr lang="en-US" dirty="0" smtClean="0"/>
                    <a:t>ifferent </a:t>
                  </a:r>
                  <a:r>
                    <a:rPr lang="en-US" dirty="0" err="1" smtClean="0"/>
                    <a:t>solubilities</a:t>
                  </a:r>
                  <a:endParaRPr lang="en-US" dirty="0" smtClean="0"/>
                </a:p>
                <a:p>
                  <a:r>
                    <a:rPr lang="en-US" dirty="0"/>
                    <a:t>b</a:t>
                  </a:r>
                  <a:r>
                    <a:rPr lang="en-US" dirty="0" smtClean="0"/>
                    <a:t>ut close</a:t>
                  </a:r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 rot="16200000">
                <a:off x="1701063" y="1915191"/>
                <a:ext cx="1852264" cy="790219"/>
                <a:chOff x="3420667" y="6098444"/>
                <a:chExt cx="1732087" cy="550333"/>
              </a:xfrm>
            </p:grpSpPr>
            <p:sp>
              <p:nvSpPr>
                <p:cNvPr id="27" name="Right Arrow 26"/>
                <p:cNvSpPr/>
                <p:nvPr/>
              </p:nvSpPr>
              <p:spPr>
                <a:xfrm>
                  <a:off x="3420667" y="6098444"/>
                  <a:ext cx="1732087" cy="550333"/>
                </a:xfrm>
                <a:prstGeom prst="rightArrow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621489" y="6183110"/>
                  <a:ext cx="10487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Solubility</a:t>
                  </a:r>
                  <a:endParaRPr lang="en-US" dirty="0"/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232085" y="1193103"/>
                <a:ext cx="4319958" cy="225550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376" y="1444429"/>
              <a:ext cx="1460500" cy="939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6852" y="259010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dirty="0" err="1" smtClean="0"/>
                <a:t>,l</a:t>
              </a:r>
              <a:r>
                <a:rPr lang="en-US" dirty="0"/>
                <a:t> </a:t>
              </a:r>
              <a:r>
                <a:rPr lang="en-US" dirty="0" smtClean="0"/>
                <a:t>- B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4877" y="1002410"/>
              <a:ext cx="1968500" cy="13589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890006" y="2590103"/>
              <a:ext cx="614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- A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964509" y="3753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896" y="370225"/>
            <a:ext cx="164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Resolution - VII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639641" y="1146413"/>
            <a:ext cx="372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 down side to resolution?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3923" y="1982568"/>
            <a:ext cx="98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bet!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923" y="2811877"/>
            <a:ext cx="377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yield will always be less than 50</a:t>
            </a:r>
            <a:r>
              <a:rPr lang="en-US" dirty="0" smtClean="0"/>
              <a:t>%.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4013" y="3803132"/>
            <a:ext cx="49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not predict which enantiomer will be isolated.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013" y="4749063"/>
            <a:ext cx="535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image resolving agents are not always available.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4013" y="5617246"/>
            <a:ext cx="318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and error may be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72" y="1991312"/>
            <a:ext cx="797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relationship between R,S and </a:t>
            </a:r>
            <a:r>
              <a:rPr lang="en-US" sz="2800" dirty="0" err="1" smtClean="0"/>
              <a:t>d,l</a:t>
            </a:r>
            <a:r>
              <a:rPr lang="en-US" sz="2800" dirty="0" smtClean="0"/>
              <a:t> aka (±)?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3199" y="4332551"/>
            <a:ext cx="2454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There isn’t any!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76774" y="798493"/>
            <a:ext cx="3647152" cy="1192819"/>
            <a:chOff x="4776774" y="798493"/>
            <a:chExt cx="3647152" cy="1192819"/>
          </a:xfrm>
        </p:grpSpPr>
        <p:sp>
          <p:nvSpPr>
            <p:cNvPr id="4" name="TextBox 3"/>
            <p:cNvSpPr txBox="1"/>
            <p:nvPr/>
          </p:nvSpPr>
          <p:spPr>
            <a:xfrm>
              <a:off x="4776774" y="798493"/>
              <a:ext cx="3647152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Interaction with plane polarized light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803330" y="1334670"/>
              <a:ext cx="0" cy="6566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76774" y="2514532"/>
            <a:ext cx="1531001" cy="1308126"/>
            <a:chOff x="4776774" y="2514532"/>
            <a:chExt cx="1531001" cy="1308126"/>
          </a:xfrm>
        </p:grpSpPr>
        <p:sp>
          <p:nvSpPr>
            <p:cNvPr id="7" name="TextBox 6"/>
            <p:cNvSpPr txBox="1"/>
            <p:nvPr/>
          </p:nvSpPr>
          <p:spPr>
            <a:xfrm>
              <a:off x="4776774" y="3453326"/>
              <a:ext cx="1531001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Nomenclature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687842" y="2514532"/>
              <a:ext cx="0" cy="8358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06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668" y="185559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Asymmetric Reactions – A Better Way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63292" y="1034505"/>
            <a:ext cx="6277084" cy="1665098"/>
            <a:chOff x="824296" y="1243994"/>
            <a:chExt cx="6277084" cy="1665098"/>
          </a:xfrm>
        </p:grpSpPr>
        <p:sp>
          <p:nvSpPr>
            <p:cNvPr id="13" name="TextBox 12"/>
            <p:cNvSpPr txBox="1"/>
            <p:nvPr/>
          </p:nvSpPr>
          <p:spPr>
            <a:xfrm>
              <a:off x="3667318" y="1260575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Pd</a:t>
              </a:r>
              <a:r>
                <a:rPr lang="en-US" dirty="0" smtClean="0"/>
                <a:t>/C</a:t>
              </a:r>
            </a:p>
            <a:p>
              <a:endParaRPr lang="en-US" dirty="0"/>
            </a:p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296" y="1260575"/>
              <a:ext cx="2590713" cy="9552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2390" y="1616176"/>
              <a:ext cx="1155700" cy="127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5697" y="1243994"/>
              <a:ext cx="2635683" cy="9718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40645" y="2539760"/>
              <a:ext cx="1866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racemic naproxen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72018" y="2330271"/>
            <a:ext cx="2734296" cy="3142335"/>
            <a:chOff x="933022" y="2539760"/>
            <a:chExt cx="2734296" cy="314233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672" y="2539760"/>
              <a:ext cx="127000" cy="12319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87426" y="2753596"/>
              <a:ext cx="1479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H</a:t>
              </a:r>
              <a:r>
                <a:rPr lang="en-US" baseline="-25000" dirty="0" smtClean="0"/>
                <a:t>2</a:t>
              </a:r>
            </a:p>
            <a:p>
              <a:r>
                <a:rPr lang="en-US" dirty="0" smtClean="0"/>
                <a:t>chiral catalyst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022" y="4072452"/>
              <a:ext cx="2623874" cy="96746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63292" y="5312763"/>
              <a:ext cx="22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(S)-Naproxen (97% </a:t>
              </a:r>
              <a:r>
                <a:rPr lang="en-US" dirty="0" err="1" smtClean="0"/>
                <a:t>ee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7086" y="3392824"/>
            <a:ext cx="2641754" cy="2578634"/>
            <a:chOff x="4628090" y="3602313"/>
            <a:chExt cx="2641754" cy="2578634"/>
          </a:xfrm>
        </p:grpSpPr>
        <p:grpSp>
          <p:nvGrpSpPr>
            <p:cNvPr id="23" name="Group 22"/>
            <p:cNvGrpSpPr/>
            <p:nvPr/>
          </p:nvGrpSpPr>
          <p:grpSpPr>
            <a:xfrm>
              <a:off x="4861112" y="3873637"/>
              <a:ext cx="2146300" cy="2033032"/>
              <a:chOff x="4861112" y="3873637"/>
              <a:chExt cx="2146300" cy="203303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1112" y="3873637"/>
                <a:ext cx="2146300" cy="166370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962223" y="5537337"/>
                <a:ext cx="2045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(S)-BINAP-</a:t>
                </a:r>
                <a:r>
                  <a:rPr lang="en-US" dirty="0" err="1" smtClean="0"/>
                  <a:t>Ru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OAc</a:t>
                </a:r>
                <a:r>
                  <a:rPr lang="en-US" dirty="0" smtClean="0"/>
                  <a:t>)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628090" y="3602313"/>
              <a:ext cx="2641754" cy="25786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1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76" y="2474970"/>
            <a:ext cx="5274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solidFill>
                  <a:srgbClr val="FF0000"/>
                </a:solidFill>
              </a:rPr>
              <a:t>The End</a:t>
            </a:r>
            <a:endParaRPr lang="en-US" sz="96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6242482"/>
            <a:ext cx="241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F. E. Ziegler 2013, 2016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7693" y="176768"/>
            <a:ext cx="377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</a:t>
            </a:r>
            <a:r>
              <a:rPr lang="en-US" b="1" dirty="0" smtClean="0">
                <a:solidFill>
                  <a:srgbClr val="FF0000"/>
                </a:solidFill>
              </a:rPr>
              <a:t>Isomers </a:t>
            </a:r>
            <a:r>
              <a:rPr lang="en-US" b="1" dirty="0" smtClean="0">
                <a:solidFill>
                  <a:srgbClr val="FF0000"/>
                </a:solidFill>
              </a:rPr>
              <a:t>(same molecular formula)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9592" y="1651000"/>
            <a:ext cx="7151696" cy="369332"/>
            <a:chOff x="649592" y="1651000"/>
            <a:chExt cx="715169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649592" y="1651000"/>
              <a:ext cx="1043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Identical</a:t>
              </a:r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6792" y="1651000"/>
              <a:ext cx="141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Enantiomers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99492" y="1651000"/>
              <a:ext cx="1601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Diastereomers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6209" y="4282107"/>
            <a:ext cx="7423024" cy="388048"/>
            <a:chOff x="514961" y="4755868"/>
            <a:chExt cx="7423024" cy="388048"/>
          </a:xfrm>
        </p:grpSpPr>
        <p:sp>
          <p:nvSpPr>
            <p:cNvPr id="10" name="TextBox 9"/>
            <p:cNvSpPr txBox="1"/>
            <p:nvPr/>
          </p:nvSpPr>
          <p:spPr>
            <a:xfrm>
              <a:off x="514961" y="4755868"/>
              <a:ext cx="1698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Superimposable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0632" y="4768568"/>
              <a:ext cx="2145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Non-superimposable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2145" y="4774584"/>
              <a:ext cx="2145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Non-superimposable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238" y="3212448"/>
            <a:ext cx="7341085" cy="717897"/>
            <a:chOff x="596900" y="2946400"/>
            <a:chExt cx="7341085" cy="717897"/>
          </a:xfrm>
        </p:grpSpPr>
        <p:sp>
          <p:nvSpPr>
            <p:cNvPr id="11" name="TextBox 10"/>
            <p:cNvSpPr txBox="1"/>
            <p:nvPr/>
          </p:nvSpPr>
          <p:spPr>
            <a:xfrm>
              <a:off x="596900" y="2946400"/>
              <a:ext cx="1409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spatial</a:t>
              </a:r>
            </a:p>
            <a:p>
              <a:r>
                <a:rPr lang="en-US" dirty="0" smtClean="0"/>
                <a:t>arrangement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8400" y="2971800"/>
              <a:ext cx="1689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Different spatial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  arrangement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9508" y="3017966"/>
              <a:ext cx="1409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spatial</a:t>
              </a:r>
            </a:p>
            <a:p>
              <a:r>
                <a:rPr lang="en-US" dirty="0" smtClean="0"/>
                <a:t>arrangement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2930" y="2112941"/>
            <a:ext cx="6978155" cy="646331"/>
            <a:chOff x="596900" y="3962400"/>
            <a:chExt cx="6978155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96900" y="3962400"/>
              <a:ext cx="1326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atom</a:t>
              </a:r>
            </a:p>
            <a:p>
              <a:r>
                <a:rPr lang="en-US" dirty="0" smtClean="0"/>
                <a:t>connectivity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9508" y="3962400"/>
              <a:ext cx="1326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atom</a:t>
              </a:r>
            </a:p>
            <a:p>
              <a:r>
                <a:rPr lang="en-US" dirty="0" smtClean="0"/>
                <a:t>connectivity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3962400"/>
              <a:ext cx="1326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atom</a:t>
              </a:r>
            </a:p>
            <a:p>
              <a:r>
                <a:rPr lang="en-US" dirty="0" smtClean="0"/>
                <a:t>connectivity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8100" y="913368"/>
            <a:ext cx="3493264" cy="4643398"/>
            <a:chOff x="2578100" y="913368"/>
            <a:chExt cx="3493264" cy="4643398"/>
          </a:xfrm>
        </p:grpSpPr>
        <p:sp>
          <p:nvSpPr>
            <p:cNvPr id="8" name="TextBox 7"/>
            <p:cNvSpPr txBox="1"/>
            <p:nvPr/>
          </p:nvSpPr>
          <p:spPr>
            <a:xfrm>
              <a:off x="3530600" y="913368"/>
              <a:ext cx="156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Stereoisomers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8100" y="5187434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Constitutional (Structural) Isomers</a:t>
              </a:r>
              <a:endParaRPr lang="en-US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4691" y="5689600"/>
            <a:ext cx="515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molecular formula; different atom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4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738235" y="3693730"/>
            <a:ext cx="6078171" cy="2185707"/>
            <a:chOff x="1162132" y="4007987"/>
            <a:chExt cx="6078171" cy="218570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2132" y="4007987"/>
              <a:ext cx="1574357" cy="21763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2111" y="4025899"/>
              <a:ext cx="1568192" cy="216779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104847" y="1166035"/>
            <a:ext cx="5278029" cy="2545607"/>
            <a:chOff x="2104847" y="1166035"/>
            <a:chExt cx="5278029" cy="2545607"/>
          </a:xfrm>
        </p:grpSpPr>
        <p:grpSp>
          <p:nvGrpSpPr>
            <p:cNvPr id="30" name="Group 29"/>
            <p:cNvGrpSpPr/>
            <p:nvPr/>
          </p:nvGrpSpPr>
          <p:grpSpPr>
            <a:xfrm>
              <a:off x="2104847" y="1166035"/>
              <a:ext cx="5278029" cy="2545607"/>
              <a:chOff x="1528744" y="1480292"/>
              <a:chExt cx="5278029" cy="254560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744" y="1480292"/>
                <a:ext cx="856045" cy="254560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256" y="1480292"/>
                <a:ext cx="833517" cy="1937365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114473" y="1622173"/>
              <a:ext cx="1350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(-)-limonene</a:t>
              </a:r>
            </a:p>
            <a:p>
              <a:endParaRPr lang="en-US" dirty="0"/>
            </a:p>
            <a:p>
              <a:r>
                <a:rPr lang="en-US" dirty="0" smtClean="0"/>
                <a:t>      lemon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2994" y="1622173"/>
              <a:ext cx="13946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(+)-limonene</a:t>
              </a:r>
            </a:p>
            <a:p>
              <a:endParaRPr lang="en-US" dirty="0"/>
            </a:p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orange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757763" y="445197"/>
            <a:ext cx="162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Limonenes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0635" y="4431317"/>
            <a:ext cx="5475242" cy="1974364"/>
            <a:chOff x="2060635" y="4431317"/>
            <a:chExt cx="5475242" cy="1974364"/>
          </a:xfrm>
        </p:grpSpPr>
        <p:sp>
          <p:nvSpPr>
            <p:cNvPr id="36" name="TextBox 35"/>
            <p:cNvSpPr txBox="1"/>
            <p:nvPr/>
          </p:nvSpPr>
          <p:spPr>
            <a:xfrm>
              <a:off x="2448438" y="6036349"/>
              <a:ext cx="43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13237" y="6021906"/>
              <a:ext cx="449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(R)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0635" y="4431317"/>
              <a:ext cx="986518" cy="84144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549359" y="4431317"/>
              <a:ext cx="986518" cy="841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07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971" y="398919"/>
            <a:ext cx="196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Meso</a:t>
            </a:r>
            <a:r>
              <a:rPr lang="en-US" b="1" dirty="0" smtClean="0">
                <a:solidFill>
                  <a:srgbClr val="FF0000"/>
                </a:solidFill>
              </a:rPr>
              <a:t> Compounds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10" y="2808011"/>
            <a:ext cx="2842261" cy="1213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20" y="2769138"/>
            <a:ext cx="1213362" cy="1213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802" y="2808012"/>
            <a:ext cx="1213362" cy="1213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914" y="4616613"/>
            <a:ext cx="1870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eso</a:t>
            </a:r>
            <a:r>
              <a:rPr lang="en-US" dirty="0" smtClean="0"/>
              <a:t> tartaric acid</a:t>
            </a:r>
          </a:p>
          <a:p>
            <a:endParaRPr lang="en-US" dirty="0"/>
          </a:p>
          <a:p>
            <a:r>
              <a:rPr lang="en-US" dirty="0" smtClean="0"/>
              <a:t>R,S-stereoisomer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22418" y="4616613"/>
            <a:ext cx="192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S,S-(-)-tartaric acid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9908" y="4616613"/>
            <a:ext cx="2011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R,R-(+)-tartaric acid</a:t>
            </a:r>
          </a:p>
          <a:p>
            <a:r>
              <a:rPr lang="en-US" dirty="0"/>
              <a:t> </a:t>
            </a:r>
            <a:r>
              <a:rPr lang="en-US" dirty="0" smtClean="0"/>
              <a:t>      “natural”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854" y="1431532"/>
            <a:ext cx="6506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Meso</a:t>
            </a:r>
            <a:r>
              <a:rPr lang="en-US" dirty="0" smtClean="0"/>
              <a:t> – (middle or intermediate) - </a:t>
            </a:r>
            <a:r>
              <a:rPr lang="en-US" dirty="0"/>
              <a:t>the achiral member(s) of a set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 </a:t>
            </a:r>
            <a:r>
              <a:rPr lang="en-US" dirty="0" err="1"/>
              <a:t>diastereoisomers</a:t>
            </a:r>
            <a:r>
              <a:rPr lang="en-US" dirty="0"/>
              <a:t> which also includes one or more chiral members.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5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971" y="398919"/>
            <a:ext cx="20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Meso</a:t>
            </a:r>
            <a:r>
              <a:rPr lang="en-US" b="1" dirty="0" smtClean="0">
                <a:solidFill>
                  <a:srgbClr val="FF0000"/>
                </a:solidFill>
              </a:rPr>
              <a:t> Tartaric Acid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6943" y="3469712"/>
            <a:ext cx="6793241" cy="1304406"/>
            <a:chOff x="721662" y="3074068"/>
            <a:chExt cx="6793241" cy="13044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662" y="3074068"/>
              <a:ext cx="1397000" cy="1295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7885" y="3083074"/>
              <a:ext cx="1600200" cy="1295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7403" y="3083074"/>
              <a:ext cx="1587500" cy="12954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15236" y="1665524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</a:t>
            </a:r>
            <a:r>
              <a:rPr lang="en-US" dirty="0" err="1" smtClean="0"/>
              <a:t>meso</a:t>
            </a:r>
            <a:r>
              <a:rPr lang="en-US" dirty="0" smtClean="0"/>
              <a:t> tartaric acid not optically active?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15236" y="2253310"/>
            <a:ext cx="6782359" cy="927100"/>
            <a:chOff x="1269955" y="1857666"/>
            <a:chExt cx="6782359" cy="9271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7614" y="1857666"/>
              <a:ext cx="774700" cy="9271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69955" y="1924628"/>
              <a:ext cx="5285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Fischer projection is unstable; it is eclipsed and</a:t>
              </a:r>
            </a:p>
            <a:p>
              <a:r>
                <a:rPr lang="en-US" dirty="0" smtClean="0"/>
                <a:t>only a mnemonic device to test for a </a:t>
              </a:r>
              <a:r>
                <a:rPr lang="en-US" dirty="0" err="1" smtClean="0"/>
                <a:t>meso</a:t>
              </a:r>
              <a:r>
                <a:rPr lang="en-US" dirty="0" smtClean="0"/>
                <a:t> compound.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6544" y="503448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Anti staggered</a:t>
            </a:r>
          </a:p>
          <a:p>
            <a:r>
              <a:rPr lang="en-US" dirty="0" smtClean="0"/>
              <a:t>Center of symmetry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4439" y="5034487"/>
            <a:ext cx="187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Gauche staggered</a:t>
            </a:r>
          </a:p>
          <a:p>
            <a:r>
              <a:rPr lang="en-US" dirty="0" smtClean="0"/>
              <a:t>Racemic mixture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8962" y="398919"/>
            <a:ext cx="32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Enantiomers and </a:t>
            </a:r>
            <a:r>
              <a:rPr lang="en-US" b="1" dirty="0" err="1" smtClean="0">
                <a:solidFill>
                  <a:srgbClr val="FF0000"/>
                </a:solidFill>
              </a:rPr>
              <a:t>Diastereomers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86" y="1030527"/>
            <a:ext cx="3987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087" y="21425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Sources of Chirality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1401" y="3649999"/>
            <a:ext cx="5754108" cy="1413309"/>
            <a:chOff x="1761952" y="4213700"/>
            <a:chExt cx="5754108" cy="14133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1952" y="4213700"/>
              <a:ext cx="5754108" cy="8756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7311" y="5257677"/>
              <a:ext cx="2352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dirty="0" err="1" smtClean="0"/>
                <a:t>llene</a:t>
              </a:r>
              <a:r>
                <a:rPr lang="en-US" dirty="0" smtClean="0"/>
                <a:t> </a:t>
              </a:r>
              <a:r>
                <a:rPr lang="en-US" dirty="0" err="1" smtClean="0"/>
                <a:t>dicarboxylic</a:t>
              </a:r>
              <a:r>
                <a:rPr lang="en-US" dirty="0" smtClean="0"/>
                <a:t> acid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52" y="5246299"/>
            <a:ext cx="2453190" cy="154691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32137" y="724175"/>
            <a:ext cx="3211862" cy="2495906"/>
            <a:chOff x="432137" y="724175"/>
            <a:chExt cx="3211862" cy="2495906"/>
          </a:xfrm>
        </p:grpSpPr>
        <p:sp>
          <p:nvSpPr>
            <p:cNvPr id="3" name="TextBox 2"/>
            <p:cNvSpPr txBox="1"/>
            <p:nvPr/>
          </p:nvSpPr>
          <p:spPr>
            <a:xfrm>
              <a:off x="979417" y="2850749"/>
              <a:ext cx="1961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rans - </a:t>
              </a:r>
              <a:r>
                <a:rPr lang="en-US" dirty="0" err="1" smtClean="0"/>
                <a:t>cyclooctene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37" y="724175"/>
              <a:ext cx="3211862" cy="212657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09" y="5217139"/>
            <a:ext cx="2458678" cy="15760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284286" y="1124228"/>
            <a:ext cx="4255723" cy="2095855"/>
            <a:chOff x="4284286" y="1124228"/>
            <a:chExt cx="4255723" cy="2095855"/>
          </a:xfrm>
        </p:grpSpPr>
        <p:sp>
          <p:nvSpPr>
            <p:cNvPr id="6" name="TextBox 5"/>
            <p:cNvSpPr txBox="1"/>
            <p:nvPr/>
          </p:nvSpPr>
          <p:spPr>
            <a:xfrm>
              <a:off x="5415289" y="2850751"/>
              <a:ext cx="1668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atropisomerism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4286" y="1124228"/>
              <a:ext cx="4255723" cy="1726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58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728488" y="445197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Cholesterol – How Many Stereoisomers are Possible?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0" y="2039021"/>
            <a:ext cx="4139550" cy="2179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33" y="4032164"/>
            <a:ext cx="214703" cy="103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587" y="3502430"/>
            <a:ext cx="444293" cy="1059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01" y="3083330"/>
            <a:ext cx="685382" cy="1103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880" y="1483707"/>
            <a:ext cx="811472" cy="936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271" y="1644158"/>
            <a:ext cx="697350" cy="1220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641" y="2274713"/>
            <a:ext cx="420909" cy="977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390" y="2849852"/>
            <a:ext cx="1164189" cy="6394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7728" y="3613064"/>
            <a:ext cx="450697" cy="1189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0415" y="3905813"/>
            <a:ext cx="462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512 conceivable </a:t>
            </a:r>
            <a:r>
              <a:rPr lang="en-US" dirty="0" smtClean="0"/>
              <a:t>stereoisomers of cholesterol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00415" y="1074384"/>
            <a:ext cx="393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256 centers of chirality (and stereochemistry)</a:t>
            </a:r>
          </a:p>
          <a:p>
            <a:r>
              <a:rPr lang="en-US" dirty="0">
                <a:solidFill>
                  <a:srgbClr val="FF0000"/>
                </a:solidFill>
              </a:rPr>
              <a:t>2(S), 4(S), 8(S), 16(R), 32(R),</a:t>
            </a:r>
          </a:p>
          <a:p>
            <a:r>
              <a:rPr lang="en-US" dirty="0">
                <a:solidFill>
                  <a:srgbClr val="FF0000"/>
                </a:solidFill>
              </a:rPr>
              <a:t>64(R), 128(S), 256(R)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07579" y="2440529"/>
            <a:ext cx="7657782" cy="2710688"/>
            <a:chOff x="1307579" y="2849852"/>
            <a:chExt cx="7657782" cy="27106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07579" y="4045268"/>
              <a:ext cx="420909" cy="151527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400415" y="2849852"/>
              <a:ext cx="45649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One double bond stereochemistry; no chirality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(</a:t>
              </a:r>
              <a:r>
                <a:rPr lang="en-US" i="1" dirty="0" smtClean="0"/>
                <a:t>Although the double bond has two</a:t>
              </a:r>
            </a:p>
            <a:p>
              <a:r>
                <a:rPr lang="en-US" i="1" dirty="0" err="1" smtClean="0"/>
                <a:t>stereogenic</a:t>
              </a:r>
              <a:r>
                <a:rPr lang="en-US" i="1" dirty="0" smtClean="0"/>
                <a:t> carbons, only two</a:t>
              </a:r>
            </a:p>
            <a:p>
              <a:r>
                <a:rPr lang="en-US" i="1" dirty="0" smtClean="0"/>
                <a:t>double bond geometries are possible</a:t>
              </a:r>
              <a:r>
                <a:rPr lang="en-US" dirty="0" smtClean="0">
                  <a:solidFill>
                    <a:srgbClr val="008000"/>
                  </a:solidFill>
                </a:rPr>
                <a:t>.)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00415" y="4595782"/>
            <a:ext cx="429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other double bond isomers – namely, (E)</a:t>
            </a:r>
          </a:p>
          <a:p>
            <a:r>
              <a:rPr lang="en-US" dirty="0" smtClean="0"/>
              <a:t>-- are impossible to exist.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00415" y="5660679"/>
            <a:ext cx="434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 stereoisomers; 2</a:t>
            </a:r>
            <a:r>
              <a:rPr lang="en-US" baseline="30000" dirty="0" smtClean="0"/>
              <a:t>n-1 </a:t>
            </a:r>
            <a:r>
              <a:rPr lang="en-US" dirty="0" smtClean="0"/>
              <a:t>pairs of enantiomers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0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1265</Words>
  <Application>Microsoft Macintosh PowerPoint</Application>
  <PresentationFormat>On-screen Show (4:3)</PresentationFormat>
  <Paragraphs>197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Ziegler</dc:creator>
  <cp:lastModifiedBy>Fred Ziegler</cp:lastModifiedBy>
  <cp:revision>146</cp:revision>
  <dcterms:created xsi:type="dcterms:W3CDTF">2013-02-13T20:18:04Z</dcterms:created>
  <dcterms:modified xsi:type="dcterms:W3CDTF">2016-08-31T20:20:50Z</dcterms:modified>
</cp:coreProperties>
</file>